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2"/>
  </p:notesMasterIdLst>
  <p:sldIdLst>
    <p:sldId id="256" r:id="rId2"/>
    <p:sldId id="375" r:id="rId3"/>
    <p:sldId id="392" r:id="rId4"/>
    <p:sldId id="474" r:id="rId5"/>
    <p:sldId id="473" r:id="rId6"/>
    <p:sldId id="384" r:id="rId7"/>
    <p:sldId id="478" r:id="rId8"/>
    <p:sldId id="493" r:id="rId9"/>
    <p:sldId id="381" r:id="rId10"/>
    <p:sldId id="429" r:id="rId11"/>
    <p:sldId id="430" r:id="rId12"/>
    <p:sldId id="431" r:id="rId13"/>
    <p:sldId id="432" r:id="rId14"/>
    <p:sldId id="433" r:id="rId15"/>
    <p:sldId id="434" r:id="rId16"/>
    <p:sldId id="435" r:id="rId17"/>
    <p:sldId id="436" r:id="rId18"/>
    <p:sldId id="437" r:id="rId19"/>
    <p:sldId id="438" r:id="rId20"/>
    <p:sldId id="446" r:id="rId21"/>
    <p:sldId id="390" r:id="rId22"/>
    <p:sldId id="385" r:id="rId23"/>
    <p:sldId id="386" r:id="rId24"/>
    <p:sldId id="391" r:id="rId25"/>
    <p:sldId id="424" r:id="rId26"/>
    <p:sldId id="426" r:id="rId27"/>
    <p:sldId id="427" r:id="rId28"/>
    <p:sldId id="428" r:id="rId29"/>
    <p:sldId id="425" r:id="rId30"/>
    <p:sldId id="382" r:id="rId31"/>
    <p:sldId id="439" r:id="rId32"/>
    <p:sldId id="440" r:id="rId33"/>
    <p:sldId id="441" r:id="rId34"/>
    <p:sldId id="442" r:id="rId35"/>
    <p:sldId id="443" r:id="rId36"/>
    <p:sldId id="444" r:id="rId37"/>
    <p:sldId id="387" r:id="rId38"/>
    <p:sldId id="489" r:id="rId39"/>
    <p:sldId id="490" r:id="rId40"/>
    <p:sldId id="462" r:id="rId41"/>
    <p:sldId id="491" r:id="rId42"/>
    <p:sldId id="492" r:id="rId43"/>
    <p:sldId id="388" r:id="rId44"/>
    <p:sldId id="479" r:id="rId45"/>
    <p:sldId id="480" r:id="rId46"/>
    <p:sldId id="481" r:id="rId47"/>
    <p:sldId id="482" r:id="rId48"/>
    <p:sldId id="487" r:id="rId49"/>
    <p:sldId id="488" r:id="rId50"/>
    <p:sldId id="486" r:id="rId51"/>
    <p:sldId id="483" r:id="rId52"/>
    <p:sldId id="484" r:id="rId53"/>
    <p:sldId id="485" r:id="rId54"/>
    <p:sldId id="389" r:id="rId55"/>
    <p:sldId id="447" r:id="rId56"/>
    <p:sldId id="448" r:id="rId57"/>
    <p:sldId id="449" r:id="rId58"/>
    <p:sldId id="450" r:id="rId59"/>
    <p:sldId id="376" r:id="rId60"/>
    <p:sldId id="393" r:id="rId61"/>
    <p:sldId id="451" r:id="rId62"/>
    <p:sldId id="494" r:id="rId63"/>
    <p:sldId id="495" r:id="rId64"/>
    <p:sldId id="496" r:id="rId65"/>
    <p:sldId id="497" r:id="rId66"/>
    <p:sldId id="498" r:id="rId67"/>
    <p:sldId id="499" r:id="rId68"/>
    <p:sldId id="394" r:id="rId69"/>
    <p:sldId id="452" r:id="rId70"/>
    <p:sldId id="453" r:id="rId71"/>
    <p:sldId id="454" r:id="rId72"/>
    <p:sldId id="445" r:id="rId73"/>
    <p:sldId id="477" r:id="rId74"/>
    <p:sldId id="475" r:id="rId75"/>
    <p:sldId id="476" r:id="rId76"/>
    <p:sldId id="396" r:id="rId77"/>
    <p:sldId id="397" r:id="rId78"/>
    <p:sldId id="398" r:id="rId79"/>
    <p:sldId id="399" r:id="rId80"/>
    <p:sldId id="400" r:id="rId81"/>
    <p:sldId id="401" r:id="rId82"/>
    <p:sldId id="402" r:id="rId83"/>
    <p:sldId id="404" r:id="rId84"/>
    <p:sldId id="407" r:id="rId85"/>
    <p:sldId id="455" r:id="rId86"/>
    <p:sldId id="408" r:id="rId87"/>
    <p:sldId id="456" r:id="rId88"/>
    <p:sldId id="409" r:id="rId89"/>
    <p:sldId id="468" r:id="rId90"/>
    <p:sldId id="465" r:id="rId91"/>
    <p:sldId id="466" r:id="rId92"/>
    <p:sldId id="463" r:id="rId93"/>
    <p:sldId id="464" r:id="rId94"/>
    <p:sldId id="457" r:id="rId95"/>
    <p:sldId id="410" r:id="rId96"/>
    <p:sldId id="458" r:id="rId97"/>
    <p:sldId id="459" r:id="rId98"/>
    <p:sldId id="411" r:id="rId99"/>
    <p:sldId id="460" r:id="rId100"/>
    <p:sldId id="413" r:id="rId101"/>
    <p:sldId id="414" r:id="rId102"/>
    <p:sldId id="415" r:id="rId103"/>
    <p:sldId id="416" r:id="rId104"/>
    <p:sldId id="417" r:id="rId105"/>
    <p:sldId id="418" r:id="rId106"/>
    <p:sldId id="419" r:id="rId107"/>
    <p:sldId id="469" r:id="rId108"/>
    <p:sldId id="470" r:id="rId109"/>
    <p:sldId id="471" r:id="rId110"/>
    <p:sldId id="472" r:id="rId111"/>
    <p:sldId id="412" r:id="rId112"/>
    <p:sldId id="420" r:id="rId113"/>
    <p:sldId id="421" r:id="rId114"/>
    <p:sldId id="422" r:id="rId115"/>
    <p:sldId id="423" r:id="rId116"/>
    <p:sldId id="461" r:id="rId117"/>
    <p:sldId id="380" r:id="rId118"/>
    <p:sldId id="383" r:id="rId119"/>
    <p:sldId id="284" r:id="rId120"/>
    <p:sldId id="285" r:id="rId1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87"/>
    <p:restoredTop sz="94648"/>
  </p:normalViewPr>
  <p:slideViewPr>
    <p:cSldViewPr snapToGrid="0">
      <p:cViewPr varScale="1">
        <p:scale>
          <a:sx n="107" d="100"/>
          <a:sy n="107" d="100"/>
        </p:scale>
        <p:origin x="1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107</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108</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109</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110</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17</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20</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22</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23</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97</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84.tiff"/></Relationships>
</file>

<file path=ppt/slides/_rels/slide1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93.png"/><Relationship Id="rId4" Type="http://schemas.openxmlformats.org/officeDocument/2006/relationships/image" Target="../media/image92.png"/></Relationships>
</file>

<file path=ppt/slides/_rels/slide11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19.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2.tiff"/></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tiff"/></Relationships>
</file>

<file path=ppt/slides/_rels/slide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9.tiff"/></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36.tiff"/><Relationship Id="rId5" Type="http://schemas.openxmlformats.org/officeDocument/2006/relationships/image" Target="../media/image35.png"/><Relationship Id="rId4" Type="http://schemas.openxmlformats.org/officeDocument/2006/relationships/image" Target="../media/image34.tiff"/></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0.tiff"/><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hyperlink" Target="https://blog.csdn.net/muxiqingyang/article/details/6615199" TargetMode="External"/><Relationship Id="rId5" Type="http://schemas.openxmlformats.org/officeDocument/2006/relationships/hyperlink" Target="https://en.wikipedia.org/wiki/MESI_protocol" TargetMode="External"/><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3" Type="http://schemas.openxmlformats.org/officeDocument/2006/relationships/image" Target="../media/image40.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2.tiff"/></Relationships>
</file>

<file path=ppt/slides/_rels/slide6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61.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4.tiff"/></Relationships>
</file>

<file path=ppt/slides/_rels/slide7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7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6.tiff"/></Relationships>
</file>

<file path=ppt/slides/_rels/slide75.xml.rels><?xml version="1.0" encoding="UTF-8" standalone="yes"?>
<Relationships xmlns="http://schemas.openxmlformats.org/package/2006/relationships"><Relationship Id="rId3" Type="http://schemas.openxmlformats.org/officeDocument/2006/relationships/image" Target="../media/image57.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90.xml.rels><?xml version="1.0" encoding="UTF-8" standalone="yes"?>
<Relationships xmlns="http://schemas.openxmlformats.org/package/2006/relationships"><Relationship Id="rId3" Type="http://schemas.openxmlformats.org/officeDocument/2006/relationships/image" Target="../media/image67.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68.jpeg"/></Relationships>
</file>

<file path=ppt/slides/_rels/slide9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74.png"/></Relationships>
</file>

<file path=ppt/slides/_rels/slide9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9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定义：</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当多个线程访问同一个对象时，如果不用考虑这些</a:t>
            </a:r>
            <a:r>
              <a:rPr lang="zh-CN" altLang="en-US" sz="24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400" b="1" i="1" dirty="0">
                <a:latin typeface="FangSong" panose="02010609060101010101" pitchFamily="49" charset="-122"/>
                <a:ea typeface="FangSong" panose="02010609060101010101" pitchFamily="49" charset="-122"/>
              </a:rPr>
              <a:t>，也不需要进行</a:t>
            </a:r>
            <a:r>
              <a:rPr lang="zh-CN" altLang="en-US" sz="2400" b="1" i="1" dirty="0">
                <a:solidFill>
                  <a:srgbClr val="FF0000"/>
                </a:solidFill>
                <a:latin typeface="FangSong" panose="02010609060101010101" pitchFamily="49" charset="-122"/>
                <a:ea typeface="FangSong" panose="02010609060101010101" pitchFamily="49" charset="-122"/>
              </a:rPr>
              <a:t>额外的同步</a:t>
            </a:r>
            <a:r>
              <a:rPr lang="zh-CN" altLang="en-US" sz="2400" b="1" i="1" dirty="0">
                <a:latin typeface="FangSong" panose="02010609060101010101" pitchFamily="49" charset="-122"/>
                <a:ea typeface="FangSong" panose="02010609060101010101" pitchFamily="49" charset="-122"/>
              </a:rPr>
              <a:t>，或者在</a:t>
            </a:r>
            <a:r>
              <a:rPr lang="zh-CN" altLang="en-US" sz="24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4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4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引申：</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solidFill>
                  <a:srgbClr val="00B050"/>
                </a:solidFill>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按照线程安全的“安全强度”由强至弱来排序，我们可以将</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语言中各种操作共享的数据分为以下</a:t>
            </a:r>
            <a:r>
              <a:rPr lang="en-US" altLang="zh-CN" sz="2400" b="1" dirty="0">
                <a:latin typeface="FangSong" panose="02010609060101010101" pitchFamily="49" charset="-122"/>
                <a:ea typeface="FangSong" panose="02010609060101010101" pitchFamily="49" charset="-122"/>
              </a:rPr>
              <a:t>5</a:t>
            </a:r>
            <a:r>
              <a:rPr lang="zh-CN" altLang="en-US" sz="2400" b="1" dirty="0">
                <a:latin typeface="FangSong" panose="02010609060101010101" pitchFamily="49" charset="-122"/>
                <a:ea typeface="FangSong" panose="02010609060101010101" pitchFamily="49" charset="-122"/>
              </a:rPr>
              <a:t>类：</a:t>
            </a:r>
            <a:endParaRPr lang="en-US" altLang="zh-CN" sz="2400" b="1" dirty="0">
              <a:latin typeface="FangSong" panose="02010609060101010101" pitchFamily="49" charset="-122"/>
              <a:ea typeface="FangSong" panose="02010609060101010101" pitchFamily="49" charset="-122"/>
            </a:endParaRPr>
          </a:p>
          <a:p>
            <a:endParaRPr lang="en-US" altLang="zh-CN" sz="24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不可变</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绝对线程安全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相对线程安全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线程兼容</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线程对立</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类库中大多数基本数值类如</a:t>
            </a:r>
            <a:r>
              <a:rPr lang="en-US" altLang="zh-Hans" sz="2400" b="1" dirty="0">
                <a:latin typeface="FangSong" panose="02010609060101010101" pitchFamily="49" charset="-122"/>
                <a:ea typeface="FangSong" panose="02010609060101010101" pitchFamily="49" charset="-122"/>
              </a:rPr>
              <a:t>Integer</a:t>
            </a:r>
            <a:r>
              <a:rPr lang="zh-Hans" altLang="en-US"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String</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BigInteger</a:t>
            </a:r>
            <a:r>
              <a:rPr lang="zh-CN" altLang="en-US" sz="2400" b="1" dirty="0">
                <a:latin typeface="FangSong" panose="02010609060101010101" pitchFamily="49" charset="-122"/>
                <a:ea typeface="FangSong" panose="02010609060101010101" pitchFamily="49" charset="-122"/>
              </a:rPr>
              <a:t>都是不可变的。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许多类，如</a:t>
            </a:r>
            <a:r>
              <a:rPr lang="en-US" altLang="zh-Hans" sz="2400" b="1" dirty="0" err="1">
                <a:latin typeface="FangSong" panose="02010609060101010101" pitchFamily="49" charset="-122"/>
                <a:ea typeface="FangSong" panose="02010609060101010101" pitchFamily="49" charset="-122"/>
              </a:rPr>
              <a:t>Hashtable</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都不能满足这种严格的定义。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400" b="1" dirty="0">
                <a:latin typeface="FangSong" panose="02010609060101010101" pitchFamily="49" charset="-122"/>
                <a:ea typeface="FangSong" panose="02010609060101010101" pitchFamily="49" charset="-122"/>
              </a:rPr>
              <a:t>条件线程安全的最常见的例子是遍历由 </a:t>
            </a:r>
            <a:r>
              <a:rPr lang="en-US" altLang="zh-Hans" sz="2400" b="1" dirty="0" err="1">
                <a:latin typeface="FangSong" panose="02010609060101010101" pitchFamily="49" charset="-122"/>
                <a:ea typeface="FangSong" panose="02010609060101010101" pitchFamily="49" charset="-122"/>
              </a:rPr>
              <a:t>Hashtable</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或者返回的迭代器</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由这些类返回的 </a:t>
            </a:r>
            <a:r>
              <a:rPr lang="en-US" altLang="zh-Hans" sz="2400" b="1" dirty="0">
                <a:latin typeface="FangSong" panose="02010609060101010101" pitchFamily="49" charset="-122"/>
                <a:ea typeface="FangSong" panose="02010609060101010101" pitchFamily="49" charset="-122"/>
              </a:rPr>
              <a:t>fail-fast </a:t>
            </a:r>
            <a:r>
              <a:rPr lang="zh-CN" altLang="en-US" sz="24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并且类的文档应该说明是哪个锁</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通常是对象的内部监视器</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intrinsic monitor))</a:t>
            </a:r>
            <a:r>
              <a:rPr lang="zh-Hans" altLang="en-US" sz="2400" b="1" dirty="0">
                <a:latin typeface="FangSong" panose="02010609060101010101" pitchFamily="49" charset="-122"/>
                <a:ea typeface="FangSong" panose="02010609060101010101" pitchFamily="49" charset="-122"/>
              </a:rPr>
              <a:t>。</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400" b="1" dirty="0">
                <a:latin typeface="FangSong" panose="02010609060101010101" pitchFamily="49" charset="-122"/>
                <a:ea typeface="FangSong" panose="02010609060101010101" pitchFamily="49" charset="-122"/>
              </a:rPr>
              <a:t>。这可能意味着用一个</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就像 </a:t>
            </a:r>
            <a:r>
              <a:rPr lang="en-US" altLang="zh-Hans" sz="2400" b="1" dirty="0" err="1">
                <a:latin typeface="FangSong" panose="02010609060101010101" pitchFamily="49" charset="-122"/>
                <a:ea typeface="FangSong" panose="02010609060101010101" pitchFamily="49" charset="-122"/>
              </a:rPr>
              <a:t>Collections.synchronizedList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一样</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。也可能意味着用</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许多常见的类是线程兼容的，如集合类 </a:t>
            </a:r>
            <a:r>
              <a:rPr lang="en-US" altLang="zh-Hans" sz="2400" b="1" dirty="0" err="1">
                <a:latin typeface="FangSong" panose="02010609060101010101" pitchFamily="49" charset="-122"/>
                <a:ea typeface="FangSong" panose="02010609060101010101" pitchFamily="49" charset="-122"/>
              </a:rPr>
              <a:t>ArrayList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HashMap</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java.text.SimpleDateFormat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JDBC </a:t>
            </a:r>
            <a:r>
              <a:rPr lang="zh-CN" altLang="en-US" sz="2400" b="1" dirty="0">
                <a:latin typeface="FangSong" panose="02010609060101010101" pitchFamily="49" charset="-122"/>
                <a:ea typeface="FangSong" panose="02010609060101010101" pitchFamily="49" charset="-122"/>
              </a:rPr>
              <a:t>类 </a:t>
            </a:r>
            <a:r>
              <a:rPr lang="en-US" altLang="zh-Hans" sz="2400" b="1" dirty="0">
                <a:latin typeface="FangSong" panose="02010609060101010101" pitchFamily="49" charset="-122"/>
                <a:ea typeface="FangSong" panose="02010609060101010101" pitchFamily="49" charset="-122"/>
              </a:rPr>
              <a:t>Connection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ResultSet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400" b="1" dirty="0">
                <a:latin typeface="FangSong" panose="02010609060101010101" pitchFamily="49" charset="-122"/>
                <a:ea typeface="FangSong" panose="02010609060101010101" pitchFamily="49" charset="-122"/>
              </a:rPr>
              <a:t>线程对立很少见，而且通常都是有害的，应当尽量避免。</a:t>
            </a:r>
          </a:p>
          <a:p>
            <a:r>
              <a:rPr lang="zh-CN" altLang="en-US" sz="2400" b="1" dirty="0">
                <a:latin typeface="FangSong" panose="02010609060101010101" pitchFamily="49" charset="-122"/>
                <a:ea typeface="FangSong" panose="02010609060101010101" pitchFamily="49" charset="-122"/>
              </a:rPr>
              <a:t>       一个线程对立的例子是</a:t>
            </a:r>
            <a:r>
              <a:rPr lang="en-US" altLang="zh-Hans" sz="2400" b="1" dirty="0">
                <a:latin typeface="FangSong" panose="02010609060101010101" pitchFamily="49" charset="-122"/>
                <a:ea typeface="FangSong" panose="02010609060101010101" pitchFamily="49" charset="-122"/>
              </a:rPr>
              <a:t>Thread</a:t>
            </a:r>
            <a:r>
              <a:rPr lang="zh-CN" altLang="en-US" sz="2400" b="1" dirty="0">
                <a:latin typeface="FangSong" panose="02010609060101010101" pitchFamily="49" charset="-122"/>
                <a:ea typeface="FangSong" panose="02010609060101010101" pitchFamily="49" charset="-122"/>
              </a:rPr>
              <a:t>类的</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中断的线程就是即将要执行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方法已经被</a:t>
            </a:r>
            <a:r>
              <a:rPr lang="en-US" altLang="zh-Hans" sz="2400" b="1" dirty="0">
                <a:latin typeface="FangSong" panose="02010609060101010101" pitchFamily="49" charset="-122"/>
                <a:ea typeface="FangSong" panose="02010609060101010101" pitchFamily="49" charset="-122"/>
              </a:rPr>
              <a:t>JDK</a:t>
            </a:r>
            <a:r>
              <a:rPr lang="zh-CN" altLang="en-US" sz="2400" b="1" dirty="0">
                <a:latin typeface="FangSong" panose="02010609060101010101" pitchFamily="49" charset="-122"/>
                <a:ea typeface="FangSong" panose="02010609060101010101" pitchFamily="49" charset="-122"/>
              </a:rPr>
              <a:t>声明废弃了。常见的线程对立的操作还有</a:t>
            </a:r>
            <a:r>
              <a:rPr lang="en-US" altLang="zh-Hans" sz="2400" b="1" dirty="0" err="1">
                <a:latin typeface="FangSong" panose="02010609060101010101" pitchFamily="49" charset="-122"/>
                <a:ea typeface="FangSong" panose="02010609060101010101" pitchFamily="49" charset="-122"/>
              </a:rPr>
              <a:t>System.setIn</a:t>
            </a:r>
            <a:r>
              <a:rPr lang="en-US" altLang="zh-Han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System.setOut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System.runFinalizersOnExit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r>
              <a:rPr lang="zh-CN" altLang="en-US" sz="24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如果存在竞态条件</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race condition)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400" b="1" dirty="0">
                <a:solidFill>
                  <a:srgbClr val="FF0000"/>
                </a:solidFill>
                <a:latin typeface="FangSong" panose="02010609060101010101" pitchFamily="49" charset="-122"/>
                <a:ea typeface="FangSong" panose="02010609060101010101" pitchFamily="49" charset="-122"/>
              </a:rPr>
              <a:t>如何预防：</a:t>
            </a:r>
            <a:r>
              <a:rPr lang="zh-CN" altLang="en-US" sz="24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400" b="1" dirty="0">
                <a:latin typeface="FangSong" panose="02010609060101010101" pitchFamily="49" charset="-122"/>
                <a:ea typeface="FangSong" panose="02010609060101010101" pitchFamily="49" charset="-122"/>
              </a:rPr>
              <a:t>critical section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临界区）。</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endParaRPr lang="en-US" altLang="zh-CN" sz="2400" b="1" dirty="0">
              <a:solidFill>
                <a:srgbClr val="FF0000"/>
              </a:solidFill>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①多个线程对于同一个变量、</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②同时地、</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③进行读</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写操作的现象并且</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400" b="1" dirty="0">
                <a:solidFill>
                  <a:srgbClr val="FF0000"/>
                </a:solidFill>
                <a:latin typeface="FangSong" panose="02010609060101010101" pitchFamily="49" charset="-122"/>
                <a:ea typeface="FangSong" panose="02010609060101010101" pitchFamily="49" charset="-122"/>
              </a:rPr>
              <a:t>如何防止：</a:t>
            </a:r>
            <a:r>
              <a:rPr lang="zh-CN" altLang="en-US" sz="24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400" b="1" dirty="0" err="1">
                <a:latin typeface="FangSong" panose="02010609060101010101" pitchFamily="49" charset="-122"/>
                <a:ea typeface="FangSong" panose="02010609060101010101" pitchFamily="49" charset="-122"/>
              </a:rPr>
              <a:t>mutex</a:t>
            </a:r>
            <a:r>
              <a:rPr lang="zh-CN" altLang="en-US" sz="2400" b="1" dirty="0">
                <a:latin typeface="FangSong" panose="02010609060101010101" pitchFamily="49" charset="-122"/>
                <a:ea typeface="FangSong" panose="02010609060101010101" pitchFamily="49" charset="-122"/>
              </a:rPr>
              <a:t>（互斥量）和</a:t>
            </a:r>
            <a:r>
              <a:rPr lang="en-US" altLang="zh-CN" sz="2400" b="1" dirty="0">
                <a:latin typeface="FangSong" panose="02010609060101010101" pitchFamily="49" charset="-122"/>
                <a:ea typeface="FangSong" panose="02010609060101010101" pitchFamily="49" charset="-122"/>
              </a:rPr>
              <a:t>monitor</a:t>
            </a:r>
            <a:r>
              <a:rPr lang="zh-CN" altLang="en-US" sz="2400" b="1" dirty="0">
                <a:latin typeface="FangSong" panose="02010609060101010101" pitchFamily="49" charset="-122"/>
                <a:ea typeface="FangSong" panose="02010609060101010101" pitchFamily="49" charset="-122"/>
              </a:rPr>
              <a:t>（监视器），或者使用</a:t>
            </a:r>
            <a:r>
              <a:rPr lang="en-US" altLang="zh-CN" sz="2400" b="1" dirty="0">
                <a:latin typeface="FangSong" panose="02010609060101010101" pitchFamily="49" charset="-122"/>
                <a:ea typeface="FangSong" panose="02010609060101010101" pitchFamily="49" charset="-122"/>
              </a:rPr>
              <a:t>atomic</a:t>
            </a:r>
            <a:r>
              <a:rPr lang="zh-CN" altLang="en-US" sz="2400" b="1" dirty="0">
                <a:latin typeface="FangSong" panose="02010609060101010101" pitchFamily="49" charset="-122"/>
                <a:ea typeface="FangSong" panose="02010609060101010101" pitchFamily="49" charset="-122"/>
              </a:rPr>
              <a:t>变量。</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00B050"/>
                </a:solidFill>
                <a:latin typeface="FangSong" panose="02010609060101010101" pitchFamily="49" charset="-122"/>
                <a:ea typeface="FangSong" panose="02010609060101010101" pitchFamily="49" charset="-122"/>
              </a:rPr>
              <a:t>    </a:t>
            </a:r>
            <a:r>
              <a:rPr lang="zh-CN" altLang="en-US" sz="2400" b="1" dirty="0">
                <a:solidFill>
                  <a:srgbClr val="00B050"/>
                </a:solidFill>
                <a:latin typeface="FangSong" panose="02010609060101010101" pitchFamily="49" charset="-122"/>
                <a:ea typeface="FangSong" panose="02010609060101010101" pitchFamily="49" charset="-122"/>
              </a:rPr>
              <a:t>相对于数据争用</a:t>
            </a:r>
            <a:r>
              <a:rPr lang="en-US" altLang="zh-CN" sz="2400" b="1" dirty="0">
                <a:solidFill>
                  <a:srgbClr val="00B050"/>
                </a:solidFill>
                <a:latin typeface="FangSong" panose="02010609060101010101" pitchFamily="49" charset="-122"/>
                <a:ea typeface="FangSong" panose="02010609060101010101" pitchFamily="49" charset="-122"/>
              </a:rPr>
              <a:t>(data race)</a:t>
            </a:r>
            <a:r>
              <a:rPr lang="zh-CN" altLang="en-US" sz="2400" b="1" dirty="0">
                <a:solidFill>
                  <a:srgbClr val="00B050"/>
                </a:solidFill>
                <a:latin typeface="FangSong" panose="02010609060101010101" pitchFamily="49" charset="-122"/>
                <a:ea typeface="FangSong" panose="02010609060101010101" pitchFamily="49" charset="-122"/>
              </a:rPr>
              <a:t>，竞态条件</a:t>
            </a:r>
            <a:r>
              <a:rPr lang="en-US" altLang="zh-CN" sz="2400" b="1" dirty="0">
                <a:solidFill>
                  <a:srgbClr val="00B050"/>
                </a:solidFill>
                <a:latin typeface="FangSong" panose="02010609060101010101" pitchFamily="49" charset="-122"/>
                <a:ea typeface="FangSong" panose="02010609060101010101" pitchFamily="49" charset="-122"/>
              </a:rPr>
              <a:t>(race condition)</a:t>
            </a:r>
            <a:r>
              <a:rPr lang="zh-CN" altLang="en-US" sz="24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4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注意：</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4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endParaRPr lang="zh-CN" altLang="en-US" sz="2400" b="1" dirty="0">
              <a:solidFill>
                <a:srgbClr val="00B050"/>
              </a:solidFill>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865693"/>
            <a:ext cx="230975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unlock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read</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load</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use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assign</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store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7AC4242B-4DBE-A649-BD73-7AE27F01F37C}"/>
              </a:ext>
            </a:extLst>
          </p:cNvPr>
          <p:cNvPicPr>
            <a:picLocks noChangeAspect="1"/>
          </p:cNvPicPr>
          <p:nvPr/>
        </p:nvPicPr>
        <p:blipFill>
          <a:blip r:embed="rId4"/>
          <a:stretch>
            <a:fillRect/>
          </a:stretch>
        </p:blipFill>
        <p:spPr>
          <a:xfrm>
            <a:off x="0" y="1135159"/>
            <a:ext cx="12192000" cy="5604387"/>
          </a:xfrm>
          <a:prstGeom prst="rect">
            <a:avLst/>
          </a:prstGeom>
        </p:spPr>
      </p:pic>
    </p:spTree>
    <p:extLst>
      <p:ext uri="{BB962C8B-B14F-4D97-AF65-F5344CB8AC3E}">
        <p14:creationId xmlns:p14="http://schemas.microsoft.com/office/powerpoint/2010/main" val="4233223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30A510F0-BDC1-BB4E-9F2A-403FB970E1BD}"/>
              </a:ext>
            </a:extLst>
          </p:cNvPr>
          <p:cNvPicPr>
            <a:picLocks noChangeAspect="1"/>
          </p:cNvPicPr>
          <p:nvPr/>
        </p:nvPicPr>
        <p:blipFill>
          <a:blip r:embed="rId3"/>
          <a:stretch>
            <a:fillRect/>
          </a:stretch>
        </p:blipFill>
        <p:spPr>
          <a:xfrm>
            <a:off x="519077" y="1359991"/>
            <a:ext cx="5670841" cy="2653954"/>
          </a:xfrm>
          <a:prstGeom prst="rect">
            <a:avLst/>
          </a:prstGeom>
        </p:spPr>
      </p:pic>
      <p:sp>
        <p:nvSpPr>
          <p:cNvPr id="9" name="TextBox 100">
            <a:extLst>
              <a:ext uri="{FF2B5EF4-FFF2-40B4-BE49-F238E27FC236}">
                <a16:creationId xmlns:a16="http://schemas.microsoft.com/office/drawing/2014/main" id="{274A71BF-79BA-C444-A58B-F61DE03793FE}"/>
              </a:ext>
            </a:extLst>
          </p:cNvPr>
          <p:cNvSpPr txBox="1"/>
          <p:nvPr/>
        </p:nvSpPr>
        <p:spPr>
          <a:xfrm>
            <a:off x="519077" y="4812506"/>
            <a:ext cx="11308745" cy="1477334"/>
          </a:xfrm>
          <a:prstGeom prst="rect">
            <a:avLst/>
          </a:prstGeom>
          <a:noFill/>
        </p:spPr>
        <p:txBody>
          <a:bodyPr wrap="square" lIns="91445" tIns="45723" rIns="91445" bIns="45723" rtlCol="0">
            <a:spAutoFit/>
          </a:bodyPr>
          <a:lstStyle/>
          <a:p>
            <a:pPr defTabSz="914083"/>
            <a:r>
              <a:rPr lang="en-US" altLang="zh-CN" b="1" dirty="0">
                <a:solidFill>
                  <a:srgbClr val="FF0000"/>
                </a:solidFill>
                <a:latin typeface="仿宋" panose="02010609060101010101" pitchFamily="49" charset="-122"/>
                <a:ea typeface="仿宋" panose="02010609060101010101" pitchFamily="49" charset="-122"/>
                <a:cs typeface="+mn-ea"/>
                <a:sym typeface="+mn-lt"/>
              </a:rPr>
              <a:t>Cache Miss </a:t>
            </a:r>
            <a:r>
              <a:rPr lang="zh-CN" altLang="en-US" b="1" dirty="0">
                <a:solidFill>
                  <a:srgbClr val="FF0000"/>
                </a:solidFill>
                <a:latin typeface="仿宋" panose="02010609060101010101" pitchFamily="49" charset="-122"/>
                <a:ea typeface="仿宋" panose="02010609060101010101" pitchFamily="49" charset="-122"/>
                <a:cs typeface="+mn-ea"/>
                <a:sym typeface="+mn-lt"/>
              </a:rPr>
              <a:t>与</a:t>
            </a:r>
            <a:r>
              <a:rPr lang="en-US" altLang="zh-CN" b="1" dirty="0">
                <a:solidFill>
                  <a:srgbClr val="FF0000"/>
                </a:solidFill>
                <a:latin typeface="仿宋" panose="02010609060101010101" pitchFamily="49" charset="-122"/>
                <a:ea typeface="仿宋" panose="02010609060101010101" pitchFamily="49" charset="-122"/>
                <a:cs typeface="+mn-ea"/>
                <a:sym typeface="+mn-lt"/>
              </a:rPr>
              <a:t>CPU stall</a:t>
            </a:r>
          </a:p>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如果发生了</a:t>
            </a:r>
            <a:r>
              <a:rPr lang="en-US" altLang="zh-CN" b="1" dirty="0">
                <a:solidFill>
                  <a:srgbClr val="06080A"/>
                </a:solidFill>
                <a:latin typeface="仿宋" panose="02010609060101010101" pitchFamily="49" charset="-122"/>
                <a:ea typeface="仿宋" panose="02010609060101010101" pitchFamily="49" charset="-122"/>
                <a:cs typeface="+mn-ea"/>
                <a:sym typeface="+mn-lt"/>
              </a:rPr>
              <a:t>Cache Miss</a:t>
            </a:r>
            <a:r>
              <a:rPr lang="zh-CN" altLang="en-US" b="1" dirty="0">
                <a:solidFill>
                  <a:srgbClr val="06080A"/>
                </a:solidFill>
                <a:latin typeface="仿宋" panose="02010609060101010101" pitchFamily="49" charset="-122"/>
                <a:ea typeface="仿宋" panose="02010609060101010101" pitchFamily="49" charset="-122"/>
                <a:cs typeface="+mn-ea"/>
                <a:sym typeface="+mn-lt"/>
              </a:rPr>
              <a:t>，就需要从</a:t>
            </a:r>
            <a:r>
              <a:rPr lang="en-US" altLang="zh-CN" b="1" dirty="0">
                <a:solidFill>
                  <a:srgbClr val="06080A"/>
                </a:solidFill>
                <a:latin typeface="仿宋" panose="02010609060101010101" pitchFamily="49" charset="-122"/>
                <a:ea typeface="仿宋" panose="02010609060101010101" pitchFamily="49" charset="-122"/>
                <a:cs typeface="+mn-ea"/>
                <a:sym typeface="+mn-lt"/>
              </a:rPr>
              <a:t>Memory</a:t>
            </a:r>
            <a:r>
              <a:rPr lang="zh-CN" altLang="en-US" b="1" dirty="0">
                <a:solidFill>
                  <a:srgbClr val="06080A"/>
                </a:solidFill>
                <a:latin typeface="仿宋" panose="02010609060101010101" pitchFamily="49" charset="-122"/>
                <a:ea typeface="仿宋" panose="02010609060101010101" pitchFamily="49" charset="-122"/>
                <a:cs typeface="+mn-ea"/>
                <a:sym typeface="+mn-lt"/>
              </a:rPr>
              <a:t>中取数据，这个取数据的过程中，</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可以执行几十上百条指令的，如果等待数据时什么也不做时间就浪费了。可以在这个时候提高</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使用效率的有两种方法，一个是乱序执行（</a:t>
            </a:r>
            <a:r>
              <a:rPr lang="en-US" altLang="zh-CN" b="1" dirty="0">
                <a:solidFill>
                  <a:srgbClr val="06080A"/>
                </a:solidFill>
                <a:latin typeface="仿宋" panose="02010609060101010101" pitchFamily="49" charset="-122"/>
                <a:ea typeface="仿宋" panose="02010609060101010101" pitchFamily="49" charset="-122"/>
                <a:cs typeface="+mn-ea"/>
                <a:sym typeface="+mn-lt"/>
              </a:rPr>
              <a:t>out of order execution)</a:t>
            </a:r>
            <a:r>
              <a:rPr lang="zh-CN" altLang="en-US" b="1" dirty="0">
                <a:solidFill>
                  <a:srgbClr val="06080A"/>
                </a:solidFill>
                <a:latin typeface="仿宋" panose="02010609060101010101" pitchFamily="49" charset="-122"/>
                <a:ea typeface="仿宋" panose="02010609060101010101" pitchFamily="49" charset="-122"/>
                <a:cs typeface="+mn-ea"/>
                <a:sym typeface="+mn-lt"/>
              </a:rPr>
              <a:t>，即把当前线程中后面的、不依赖于当前指令执行结果的指令拿过来提前执行，另一个是超线程技术，即把另一个线程的指令拿过来执行。</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pic>
        <p:nvPicPr>
          <p:cNvPr id="7" name="图片 6">
            <a:extLst>
              <a:ext uri="{FF2B5EF4-FFF2-40B4-BE49-F238E27FC236}">
                <a16:creationId xmlns:a16="http://schemas.microsoft.com/office/drawing/2014/main" id="{4C31A955-57A8-C844-A351-F6B949EC4717}"/>
              </a:ext>
            </a:extLst>
          </p:cNvPr>
          <p:cNvPicPr>
            <a:picLocks noChangeAspect="1"/>
          </p:cNvPicPr>
          <p:nvPr/>
        </p:nvPicPr>
        <p:blipFill>
          <a:blip r:embed="rId4"/>
          <a:stretch>
            <a:fillRect/>
          </a:stretch>
        </p:blipFill>
        <p:spPr>
          <a:xfrm>
            <a:off x="6778609" y="1173824"/>
            <a:ext cx="4448362" cy="3026287"/>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5488504" cy="1569660"/>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并发编程中的三个概念：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原子性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有序性</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B18749E-8C9C-7742-B783-FE545BD4402A}"/>
              </a:ext>
            </a:extLst>
          </p:cNvPr>
          <p:cNvPicPr>
            <a:picLocks noChangeAspect="1"/>
          </p:cNvPicPr>
          <p:nvPr/>
        </p:nvPicPr>
        <p:blipFill>
          <a:blip r:embed="rId3"/>
          <a:stretch>
            <a:fillRect/>
          </a:stretch>
        </p:blipFill>
        <p:spPr>
          <a:xfrm>
            <a:off x="2372360" y="1846580"/>
            <a:ext cx="6971960" cy="4569460"/>
          </a:xfrm>
          <a:prstGeom prst="rect">
            <a:avLst/>
          </a:prstGeom>
        </p:spPr>
      </p:pic>
      <p:pic>
        <p:nvPicPr>
          <p:cNvPr id="5" name="图片 4">
            <a:extLst>
              <a:ext uri="{FF2B5EF4-FFF2-40B4-BE49-F238E27FC236}">
                <a16:creationId xmlns:a16="http://schemas.microsoft.com/office/drawing/2014/main" id="{6A36B7F3-90CC-254B-A761-3D90635ED8F0}"/>
              </a:ext>
            </a:extLst>
          </p:cNvPr>
          <p:cNvPicPr>
            <a:picLocks noChangeAspect="1"/>
          </p:cNvPicPr>
          <p:nvPr/>
        </p:nvPicPr>
        <p:blipFill>
          <a:blip r:embed="rId4"/>
          <a:stretch>
            <a:fillRect/>
          </a:stretch>
        </p:blipFill>
        <p:spPr>
          <a:xfrm>
            <a:off x="9344320" y="1846580"/>
            <a:ext cx="1905000" cy="1905000"/>
          </a:xfrm>
          <a:prstGeom prst="rect">
            <a:avLst/>
          </a:prstGeom>
        </p:spPr>
      </p:pic>
      <p:pic>
        <p:nvPicPr>
          <p:cNvPr id="7" name="图片 6">
            <a:extLst>
              <a:ext uri="{FF2B5EF4-FFF2-40B4-BE49-F238E27FC236}">
                <a16:creationId xmlns:a16="http://schemas.microsoft.com/office/drawing/2014/main" id="{953E2F91-BA6D-414C-8D63-9B70BED9AD38}"/>
              </a:ext>
            </a:extLst>
          </p:cNvPr>
          <p:cNvPicPr>
            <a:picLocks noChangeAspect="1"/>
          </p:cNvPicPr>
          <p:nvPr/>
        </p:nvPicPr>
        <p:blipFill>
          <a:blip r:embed="rId5"/>
          <a:stretch>
            <a:fillRect/>
          </a:stretch>
        </p:blipFill>
        <p:spPr>
          <a:xfrm>
            <a:off x="3898900" y="2964572"/>
            <a:ext cx="8062274" cy="3552190"/>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10990144" cy="4893647"/>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内存模型具备一些先天的“有序性”，即不需要通过任何手段就能够得到保证的有序性，这个通常也称为 </a:t>
            </a:r>
            <a:r>
              <a:rPr lang="en-US" altLang="zh-Hans" sz="2400" b="1" dirty="0">
                <a:latin typeface="仿宋" panose="02010609060101010101" pitchFamily="49" charset="-122"/>
                <a:ea typeface="仿宋" panose="02010609060101010101" pitchFamily="49" charset="-122"/>
                <a:cs typeface="+mn-ea"/>
                <a:sym typeface="+mn-lt"/>
              </a:rPr>
              <a:t>happens-before </a:t>
            </a:r>
            <a:r>
              <a:rPr lang="zh-CN" altLang="en-US" sz="2400" b="1" dirty="0">
                <a:latin typeface="仿宋" panose="02010609060101010101" pitchFamily="49" charset="-122"/>
                <a:ea typeface="仿宋" panose="02010609060101010101" pitchFamily="49" charset="-122"/>
                <a:cs typeface="+mn-ea"/>
                <a:sym typeface="+mn-lt"/>
              </a:rPr>
              <a:t>原则。如果两个操作的执行次序无法从</a:t>
            </a:r>
            <a:r>
              <a:rPr lang="en-US" altLang="zh-Hans" sz="2400" b="1" dirty="0">
                <a:latin typeface="仿宋" panose="02010609060101010101" pitchFamily="49" charset="-122"/>
                <a:ea typeface="仿宋" panose="02010609060101010101" pitchFamily="49" charset="-122"/>
                <a:cs typeface="+mn-ea"/>
                <a:sym typeface="+mn-lt"/>
              </a:rPr>
              <a:t>happens-before</a:t>
            </a:r>
            <a:r>
              <a:rPr lang="zh-CN" altLang="en-US" sz="2400" b="1" dirty="0">
                <a:latin typeface="仿宋" panose="02010609060101010101" pitchFamily="49" charset="-122"/>
                <a:ea typeface="仿宋" panose="02010609060101010101" pitchFamily="49" charset="-122"/>
                <a:cs typeface="+mn-ea"/>
                <a:sym typeface="+mn-lt"/>
              </a:rPr>
              <a:t>原则推导出来，那么它们就不能保证它们的有序性，虚拟机可以随意地对它们进行重排序。</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关键字的两层语义</a:t>
            </a: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一旦一个共享变量（类的成员变量、类的静态成员变量）被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修饰之后，那么就具备了两层语义：</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）保证了不同线程对这个变量进行操作时的可见性，即一个线程修改了某个变量的值，这新值对其他线程来说是立即可见的。</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）禁止进行指令重排序。</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180659313"/>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52AAF8C5-B903-3347-AE5F-AFCF2B0E6580}"/>
              </a:ext>
            </a:extLst>
          </p:cNvPr>
          <p:cNvPicPr>
            <a:picLocks noChangeAspect="1"/>
          </p:cNvPicPr>
          <p:nvPr/>
        </p:nvPicPr>
        <p:blipFill>
          <a:blip r:embed="rId3"/>
          <a:stretch>
            <a:fillRect/>
          </a:stretch>
        </p:blipFill>
        <p:spPr>
          <a:xfrm>
            <a:off x="775136" y="1428750"/>
            <a:ext cx="3991209" cy="3204210"/>
          </a:xfrm>
          <a:prstGeom prst="rect">
            <a:avLst/>
          </a:prstGeom>
        </p:spPr>
      </p:pic>
      <p:pic>
        <p:nvPicPr>
          <p:cNvPr id="7" name="图片 6">
            <a:extLst>
              <a:ext uri="{FF2B5EF4-FFF2-40B4-BE49-F238E27FC236}">
                <a16:creationId xmlns:a16="http://schemas.microsoft.com/office/drawing/2014/main" id="{F0EB85D0-B453-5049-9809-D81441056FFD}"/>
              </a:ext>
            </a:extLst>
          </p:cNvPr>
          <p:cNvPicPr>
            <a:picLocks noChangeAspect="1"/>
          </p:cNvPicPr>
          <p:nvPr/>
        </p:nvPicPr>
        <p:blipFill>
          <a:blip r:embed="rId4"/>
          <a:stretch>
            <a:fillRect/>
          </a:stretch>
        </p:blipFill>
        <p:spPr>
          <a:xfrm>
            <a:off x="4766345" y="1428750"/>
            <a:ext cx="1905000" cy="1905000"/>
          </a:xfrm>
          <a:prstGeom prst="rect">
            <a:avLst/>
          </a:prstGeom>
        </p:spPr>
      </p:pic>
      <p:sp>
        <p:nvSpPr>
          <p:cNvPr id="8" name="TextBox 50">
            <a:extLst>
              <a:ext uri="{FF2B5EF4-FFF2-40B4-BE49-F238E27FC236}">
                <a16:creationId xmlns:a16="http://schemas.microsoft.com/office/drawing/2014/main" id="{1B86B398-061C-4144-9191-5E4915918F8B}"/>
              </a:ext>
            </a:extLst>
          </p:cNvPr>
          <p:cNvSpPr txBox="1"/>
          <p:nvPr/>
        </p:nvSpPr>
        <p:spPr>
          <a:xfrm>
            <a:off x="6518741" y="1721198"/>
            <a:ext cx="5562600" cy="452431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第一：使用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关键字会强制将修改的值立即写入主存；</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第二：使用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关键字的话，当线程</a:t>
            </a:r>
            <a:r>
              <a:rPr lang="en-US" altLang="zh-CN" sz="2400" b="1" dirty="0">
                <a:latin typeface="仿宋" panose="02010609060101010101" pitchFamily="49" charset="-122"/>
                <a:ea typeface="仿宋" panose="02010609060101010101" pitchFamily="49" charset="-122"/>
                <a:cs typeface="+mn-ea"/>
                <a:sym typeface="+mn-lt"/>
              </a:rPr>
              <a:t>2</a:t>
            </a:r>
            <a:r>
              <a:rPr lang="zh-CN" altLang="en-US" sz="2400" b="1" dirty="0">
                <a:latin typeface="仿宋" panose="02010609060101010101" pitchFamily="49" charset="-122"/>
                <a:ea typeface="仿宋" panose="02010609060101010101" pitchFamily="49" charset="-122"/>
                <a:cs typeface="+mn-ea"/>
                <a:sym typeface="+mn-lt"/>
              </a:rPr>
              <a:t>进行修改时，会导致线程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的缓存行无效（反映到硬件层的话，就是</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的</a:t>
            </a:r>
            <a:r>
              <a:rPr lang="en-US" altLang="zh-Hans" sz="2400" b="1" dirty="0">
                <a:latin typeface="仿宋" panose="02010609060101010101" pitchFamily="49" charset="-122"/>
                <a:ea typeface="仿宋" panose="02010609060101010101" pitchFamily="49" charset="-122"/>
                <a:cs typeface="+mn-ea"/>
                <a:sym typeface="+mn-lt"/>
              </a:rPr>
              <a:t>L1</a:t>
            </a:r>
            <a:r>
              <a:rPr lang="zh-CN" altLang="en-US" sz="2400" b="1" dirty="0">
                <a:latin typeface="仿宋" panose="02010609060101010101" pitchFamily="49" charset="-122"/>
                <a:ea typeface="仿宋" panose="02010609060101010101" pitchFamily="49" charset="-122"/>
                <a:cs typeface="+mn-ea"/>
                <a:sym typeface="+mn-lt"/>
              </a:rPr>
              <a:t>或者</a:t>
            </a:r>
            <a:r>
              <a:rPr lang="en-US" altLang="zh-Hans" sz="2400" b="1" dirty="0">
                <a:latin typeface="仿宋" panose="02010609060101010101" pitchFamily="49" charset="-122"/>
                <a:ea typeface="仿宋" panose="02010609060101010101" pitchFamily="49" charset="-122"/>
                <a:cs typeface="+mn-ea"/>
                <a:sym typeface="+mn-lt"/>
              </a:rPr>
              <a:t>L2</a:t>
            </a:r>
            <a:r>
              <a:rPr lang="zh-CN" altLang="en-US" sz="2400" b="1" dirty="0">
                <a:latin typeface="仿宋" panose="02010609060101010101" pitchFamily="49" charset="-122"/>
                <a:ea typeface="仿宋" panose="02010609060101010101" pitchFamily="49" charset="-122"/>
                <a:cs typeface="+mn-ea"/>
                <a:sym typeface="+mn-lt"/>
              </a:rPr>
              <a:t>缓存中对应的缓存行无效）；</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第三：由于线程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的缓存行无效，所以线程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再次读取变量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的值时会去主存读取。</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8953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the significance of 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823D3F6-12B4-FB46-9B87-55B114A084DF}"/>
              </a:ext>
            </a:extLst>
          </p:cNvPr>
          <p:cNvPicPr>
            <a:picLocks noChangeAspect="1"/>
          </p:cNvPicPr>
          <p:nvPr/>
        </p:nvPicPr>
        <p:blipFill>
          <a:blip r:embed="rId3"/>
          <a:stretch>
            <a:fillRect/>
          </a:stretch>
        </p:blipFill>
        <p:spPr>
          <a:xfrm>
            <a:off x="265176" y="2095771"/>
            <a:ext cx="2334182" cy="2334182"/>
          </a:xfrm>
          <a:prstGeom prst="rect">
            <a:avLst/>
          </a:prstGeom>
        </p:spPr>
      </p:pic>
      <p:pic>
        <p:nvPicPr>
          <p:cNvPr id="7" name="图片 6">
            <a:extLst>
              <a:ext uri="{FF2B5EF4-FFF2-40B4-BE49-F238E27FC236}">
                <a16:creationId xmlns:a16="http://schemas.microsoft.com/office/drawing/2014/main" id="{8FCC2DA6-001A-5242-B66B-24452FFFA776}"/>
              </a:ext>
            </a:extLst>
          </p:cNvPr>
          <p:cNvPicPr>
            <a:picLocks noChangeAspect="1"/>
          </p:cNvPicPr>
          <p:nvPr/>
        </p:nvPicPr>
        <p:blipFill>
          <a:blip r:embed="rId4"/>
          <a:stretch>
            <a:fillRect/>
          </a:stretch>
        </p:blipFill>
        <p:spPr>
          <a:xfrm>
            <a:off x="3878012" y="4576967"/>
            <a:ext cx="2146659" cy="1972882"/>
          </a:xfrm>
          <a:prstGeom prst="rect">
            <a:avLst/>
          </a:prstGeom>
        </p:spPr>
      </p:pic>
      <p:sp>
        <p:nvSpPr>
          <p:cNvPr id="8" name="TextBox 100">
            <a:extLst>
              <a:ext uri="{FF2B5EF4-FFF2-40B4-BE49-F238E27FC236}">
                <a16:creationId xmlns:a16="http://schemas.microsoft.com/office/drawing/2014/main" id="{7710D56C-40FC-F94D-8356-7751D9AF7723}"/>
              </a:ext>
            </a:extLst>
          </p:cNvPr>
          <p:cNvSpPr txBox="1"/>
          <p:nvPr/>
        </p:nvSpPr>
        <p:spPr>
          <a:xfrm>
            <a:off x="1152543" y="1549949"/>
            <a:ext cx="10732395" cy="400116"/>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程序运行时对内存的访问呈现局部性（</a:t>
            </a:r>
            <a:r>
              <a:rPr lang="id-ID" sz="2000" b="1" dirty="0" err="1">
                <a:solidFill>
                  <a:srgbClr val="FF0000"/>
                </a:solidFill>
                <a:latin typeface="仿宋" panose="02010609060101010101" pitchFamily="49" charset="-122"/>
                <a:ea typeface="仿宋" panose="02010609060101010101" pitchFamily="49" charset="-122"/>
                <a:cs typeface="+mn-ea"/>
                <a:sym typeface="+mn-lt"/>
              </a:rPr>
              <a:t>Locality</a:t>
            </a:r>
            <a:r>
              <a:rPr lang="id-ID"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特征</a:t>
            </a:r>
            <a:r>
              <a:rPr lang="en-US" altLang="zh-CN" sz="2000" b="1" dirty="0">
                <a:solidFill>
                  <a:srgbClr val="FF0000"/>
                </a:solidFill>
                <a:latin typeface="仿宋" panose="02010609060101010101" pitchFamily="49" charset="-122"/>
                <a:ea typeface="仿宋" panose="02010609060101010101" pitchFamily="49" charset="-122"/>
                <a:cs typeface="+mn-ea"/>
              </a:rPr>
              <a:t>(Cache hit</a:t>
            </a:r>
            <a:r>
              <a:rPr lang="zh-CN" altLang="en-US" sz="2000" b="1" dirty="0">
                <a:solidFill>
                  <a:srgbClr val="FF0000"/>
                </a:solidFill>
                <a:latin typeface="仿宋" panose="02010609060101010101" pitchFamily="49" charset="-122"/>
                <a:ea typeface="仿宋" panose="02010609060101010101" pitchFamily="49" charset="-122"/>
                <a:cs typeface="+mn-ea"/>
              </a:rPr>
              <a:t>次数的影响因素</a:t>
            </a:r>
            <a:r>
              <a:rPr lang="en-US" altLang="zh-CN" sz="2000" b="1" dirty="0">
                <a:solidFill>
                  <a:srgbClr val="FF0000"/>
                </a:solidFill>
                <a:latin typeface="仿宋" panose="02010609060101010101" pitchFamily="49" charset="-122"/>
                <a:ea typeface="仿宋" panose="02010609060101010101" pitchFamily="49" charset="-122"/>
                <a:cs typeface="+mn-ea"/>
              </a:rPr>
              <a:t>)</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9" name="TextBox 100">
            <a:extLst>
              <a:ext uri="{FF2B5EF4-FFF2-40B4-BE49-F238E27FC236}">
                <a16:creationId xmlns:a16="http://schemas.microsoft.com/office/drawing/2014/main" id="{0C58428D-8392-CA4C-9DE5-54AFFEE6F628}"/>
              </a:ext>
            </a:extLst>
          </p:cNvPr>
          <p:cNvSpPr txBox="1"/>
          <p:nvPr/>
        </p:nvSpPr>
        <p:spPr>
          <a:xfrm>
            <a:off x="2369531" y="2476881"/>
            <a:ext cx="6964474"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时间局部性（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Temporal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latin typeface="仿宋" panose="02010609060101010101" pitchFamily="49" charset="-122"/>
                <a:ea typeface="仿宋" panose="02010609060101010101" pitchFamily="49" charset="-122"/>
                <a:cs typeface="+mn-ea"/>
                <a:sym typeface="+mn-lt"/>
              </a:rPr>
              <a:t>即程序会在一个比较短的时间窗口内频繁访问同一个内存地址。</a:t>
            </a:r>
          </a:p>
        </p:txBody>
      </p:sp>
      <p:sp>
        <p:nvSpPr>
          <p:cNvPr id="10" name="TextBox 100">
            <a:extLst>
              <a:ext uri="{FF2B5EF4-FFF2-40B4-BE49-F238E27FC236}">
                <a16:creationId xmlns:a16="http://schemas.microsoft.com/office/drawing/2014/main" id="{6C61AF62-3C07-484F-85D4-B4B5E91B795F}"/>
              </a:ext>
            </a:extLst>
          </p:cNvPr>
          <p:cNvSpPr txBox="1"/>
          <p:nvPr/>
        </p:nvSpPr>
        <p:spPr>
          <a:xfrm>
            <a:off x="5585702" y="4429953"/>
            <a:ext cx="5921829"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空间局部性（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Spatial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rPr>
              <a:t>即程序会倾向于访问一组数据或者一个数据相邻的数据。</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32276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BB95A35-5C69-F047-BCF2-C462DF9BAC31}"/>
              </a:ext>
            </a:extLst>
          </p:cNvPr>
          <p:cNvPicPr>
            <a:picLocks noChangeAspect="1"/>
          </p:cNvPicPr>
          <p:nvPr/>
        </p:nvPicPr>
        <p:blipFill>
          <a:blip r:embed="rId3"/>
          <a:stretch>
            <a:fillRect/>
          </a:stretch>
        </p:blipFill>
        <p:spPr>
          <a:xfrm>
            <a:off x="775136" y="1078972"/>
            <a:ext cx="10630494" cy="5491887"/>
          </a:xfrm>
          <a:prstGeom prst="rect">
            <a:avLst/>
          </a:prstGeom>
        </p:spPr>
      </p:pic>
    </p:spTree>
    <p:extLst>
      <p:ext uri="{BB962C8B-B14F-4D97-AF65-F5344CB8AC3E}">
        <p14:creationId xmlns:p14="http://schemas.microsoft.com/office/powerpoint/2010/main" val="3017297232"/>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在</a:t>
            </a:r>
            <a:r>
              <a:rPr lang="en-US" altLang="zh-CN" sz="2000" b="1" dirty="0" err="1">
                <a:latin typeface="FangSong" panose="02010609060101010101" pitchFamily="49" charset="-122"/>
                <a:ea typeface="FangSong" panose="02010609060101010101" pitchFamily="49" charset="-122"/>
              </a:rPr>
              <a:t>DoubleCheck</a:t>
            </a:r>
            <a:r>
              <a:rPr lang="zh-CN" altLang="en-US" sz="2000" b="1" dirty="0">
                <a:latin typeface="FangSong" panose="02010609060101010101" pitchFamily="49" charset="-122"/>
                <a:ea typeface="FangSong" panose="02010609060101010101" pitchFamily="49" charset="-122"/>
              </a:rPr>
              <a:t>的汇编代码中我们看到加了</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关键字后汇编代码中多了一行</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指令，那么这个指令代表什么意思呢？</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指令有两个功能：</a:t>
            </a:r>
          </a:p>
          <a:p>
            <a:r>
              <a:rPr lang="zh-CN" altLang="en-US" sz="2000" b="1" dirty="0">
                <a:latin typeface="FangSong" panose="02010609060101010101" pitchFamily="49" charset="-122"/>
                <a:ea typeface="FangSong" panose="02010609060101010101" pitchFamily="49" charset="-122"/>
              </a:rPr>
              <a:t>对</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会让其他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高速缓存中的缓存行失效，其他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读取时必须要从主内存加载最新数据。</a:t>
            </a:r>
          </a:p>
          <a:p>
            <a:r>
              <a:rPr lang="zh-CN" altLang="en-US" sz="2000" b="1" dirty="0">
                <a:latin typeface="FangSong" panose="02010609060101010101" pitchFamily="49" charset="-122"/>
                <a:ea typeface="FangSong" panose="02010609060101010101" pitchFamily="49" charset="-122"/>
              </a:rPr>
              <a:t>简单来说就是</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指令可以实现缓存一致性。通过</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指令的这两个功能，我们就可以很简单的理解当共享变量</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修饰后，每次更新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的值都会导致缓存行的数据强制刷新最新值到主内存，</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的值。这样就实现了共享变量的可见性以及有序性。</a:t>
            </a:r>
            <a:endParaRPr lang="en-US" altLang="zh-CN"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178787654"/>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rPr>
              <a:t>使用</a:t>
            </a:r>
            <a:r>
              <a:rPr lang="en-US" altLang="zh-CN" sz="2800" b="1" dirty="0">
                <a:solidFill>
                  <a:srgbClr val="7030A0"/>
                </a:solidFill>
                <a:latin typeface="仿宋" panose="02010609060101010101" pitchFamily="49" charset="-122"/>
                <a:ea typeface="仿宋" panose="02010609060101010101" pitchFamily="49" charset="-122"/>
                <a:cs typeface="+mn-ea"/>
              </a:rPr>
              <a:t>volatile</a:t>
            </a:r>
            <a:r>
              <a:rPr lang="zh-CN" altLang="en-US" sz="2800" b="1" dirty="0">
                <a:solidFill>
                  <a:srgbClr val="7030A0"/>
                </a:solidFill>
                <a:latin typeface="仿宋" panose="02010609060101010101" pitchFamily="49" charset="-122"/>
                <a:ea typeface="仿宋" panose="02010609060101010101" pitchFamily="49" charset="-122"/>
                <a:cs typeface="+mn-ea"/>
              </a:rPr>
              <a:t>关键字的场景</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en-US" altLang="zh-CN" sz="2000" b="1" dirty="0">
                <a:latin typeface="FangSong" panose="02010609060101010101" pitchFamily="49" charset="-122"/>
                <a:ea typeface="FangSong" panose="02010609060101010101" pitchFamily="49" charset="-122"/>
              </a:rPr>
              <a:t>    synchronized</a:t>
            </a:r>
            <a:r>
              <a:rPr lang="zh-CN" altLang="en-US" sz="2000" b="1" dirty="0">
                <a:latin typeface="FangSong" panose="02010609060101010101" pitchFamily="49" charset="-122"/>
                <a:ea typeface="FangSong" panose="02010609060101010101" pitchFamily="49" charset="-122"/>
              </a:rPr>
              <a:t>关键字是防止多个线程同时执行一段代码，那么就会很影响程序执行效率，而</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关键字在某些情况下性能要优于</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，但是要注意</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关键字是无法替代</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关键字的，因为</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关键字无法保证操作的原子性。通常来说，使用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必须</a:t>
            </a:r>
            <a:endParaRPr lang="en-US" altLang="zh-CN" sz="2000" b="1" dirty="0">
              <a:latin typeface="FangSong" panose="02010609060101010101" pitchFamily="49" charset="-122"/>
              <a:ea typeface="FangSong" panose="02010609060101010101" pitchFamily="49" charset="-122"/>
            </a:endParaRPr>
          </a:p>
          <a:p>
            <a:endParaRPr lang="en-US" altLang="zh-CN" sz="2000" b="1" dirty="0">
              <a:latin typeface="FangSong" panose="02010609060101010101" pitchFamily="49" charset="-122"/>
              <a:ea typeface="FangSong" panose="02010609060101010101" pitchFamily="49" charset="-122"/>
            </a:endParaRPr>
          </a:p>
          <a:p>
            <a:r>
              <a:rPr lang="zh-CN" altLang="en-US" sz="2000" b="1" dirty="0">
                <a:solidFill>
                  <a:srgbClr val="FF0000"/>
                </a:solidFill>
                <a:latin typeface="FangSong" panose="02010609060101010101" pitchFamily="49" charset="-122"/>
                <a:ea typeface="FangSong" panose="02010609060101010101" pitchFamily="49" charset="-122"/>
              </a:rPr>
              <a:t>具备以下</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个条件：</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1</a:t>
            </a:r>
            <a:r>
              <a:rPr lang="zh-CN" altLang="en-US" sz="2000" b="1" dirty="0">
                <a:solidFill>
                  <a:srgbClr val="FF0000"/>
                </a:solidFill>
                <a:latin typeface="FangSong" panose="02010609060101010101" pitchFamily="49" charset="-122"/>
                <a:ea typeface="FangSong" panose="02010609060101010101" pitchFamily="49" charset="-122"/>
              </a:rPr>
              <a:t>）对变量的写操作不依赖于当前值</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）该变量没有包含在具有其他变量的不变式中</a:t>
            </a:r>
            <a:endParaRPr lang="en-US" altLang="zh-CN" sz="2000" b="1" dirty="0">
              <a:solidFill>
                <a:srgbClr val="FF0000"/>
              </a:solidFill>
              <a:latin typeface="FangSong" panose="02010609060101010101" pitchFamily="49" charset="-122"/>
              <a:ea typeface="FangSong" panose="02010609060101010101" pitchFamily="49" charset="-122"/>
            </a:endParaRPr>
          </a:p>
          <a:p>
            <a:endParaRPr lang="zh-CN" altLang="en-US" sz="2000" b="1" dirty="0">
              <a:latin typeface="FangSong" panose="02010609060101010101" pitchFamily="49" charset="-122"/>
              <a:ea typeface="FangSong" panose="02010609060101010101" pitchFamily="49" charset="-122"/>
            </a:endParaRPr>
          </a:p>
          <a:p>
            <a:r>
              <a:rPr lang="zh-CN" altLang="en-US" sz="2000" b="1" dirty="0">
                <a:latin typeface="FangSong" panose="02010609060101010101" pitchFamily="49" charset="-122"/>
                <a:ea typeface="FangSong" panose="02010609060101010101" pitchFamily="49" charset="-122"/>
              </a:rPr>
              <a:t>　　实际上，这些条件表明，可以被写入 </a:t>
            </a:r>
            <a:r>
              <a:rPr lang="en-US" altLang="zh-CN" sz="2000" b="1" dirty="0">
                <a:latin typeface="FangSong" panose="02010609060101010101" pitchFamily="49" charset="-122"/>
                <a:ea typeface="FangSong" panose="02010609060101010101" pitchFamily="49" charset="-122"/>
              </a:rPr>
              <a:t>volatile </a:t>
            </a:r>
            <a:r>
              <a:rPr lang="zh-CN" altLang="en-US" sz="2000" b="1" dirty="0">
                <a:latin typeface="FangSong" panose="02010609060101010101" pitchFamily="49" charset="-122"/>
                <a:ea typeface="FangSong" panose="02010609060101010101" pitchFamily="49" charset="-122"/>
              </a:rPr>
              <a:t>变量的这些有效值独立于任何程序的状态，包括变量的当前状态。</a:t>
            </a:r>
          </a:p>
        </p:txBody>
      </p:sp>
    </p:spTree>
    <p:extLst>
      <p:ext uri="{BB962C8B-B14F-4D97-AF65-F5344CB8AC3E}">
        <p14:creationId xmlns:p14="http://schemas.microsoft.com/office/powerpoint/2010/main" val="2298624356"/>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465898" y="1608264"/>
            <a:ext cx="11487142" cy="132343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关键字最主要有以下</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种应用方式</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修饰实例方法，作用于当前实例加锁，进入同步代码前要获得当前实例的锁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修饰静态方法，作用于当前类对象加锁，进入同步代码前要获得当前类对象的锁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修饰代码块，指定加锁对象，对给定对象加锁，进入同步代码库前要获得给定对象的锁。</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5A9F241-14E9-FD43-A4B8-E82BFA244565}"/>
              </a:ext>
            </a:extLst>
          </p:cNvPr>
          <p:cNvPicPr>
            <a:picLocks noChangeAspect="1"/>
          </p:cNvPicPr>
          <p:nvPr/>
        </p:nvPicPr>
        <p:blipFill>
          <a:blip r:embed="rId3"/>
          <a:stretch>
            <a:fillRect/>
          </a:stretch>
        </p:blipFill>
        <p:spPr>
          <a:xfrm>
            <a:off x="775136" y="1277430"/>
            <a:ext cx="7797800" cy="5346700"/>
          </a:xfrm>
          <a:prstGeom prst="rect">
            <a:avLst/>
          </a:prstGeom>
        </p:spPr>
      </p:pic>
      <p:pic>
        <p:nvPicPr>
          <p:cNvPr id="4" name="图片 3">
            <a:extLst>
              <a:ext uri="{FF2B5EF4-FFF2-40B4-BE49-F238E27FC236}">
                <a16:creationId xmlns:a16="http://schemas.microsoft.com/office/drawing/2014/main" id="{38C07FC5-AB89-7642-9402-F32EDF3C4483}"/>
              </a:ext>
            </a:extLst>
          </p:cNvPr>
          <p:cNvPicPr>
            <a:picLocks noChangeAspect="1"/>
          </p:cNvPicPr>
          <p:nvPr/>
        </p:nvPicPr>
        <p:blipFill>
          <a:blip r:embed="rId4"/>
          <a:stretch>
            <a:fillRect/>
          </a:stretch>
        </p:blipFill>
        <p:spPr>
          <a:xfrm>
            <a:off x="1224280" y="1144080"/>
            <a:ext cx="9499600" cy="5613400"/>
          </a:xfrm>
          <a:prstGeom prst="rect">
            <a:avLst/>
          </a:prstGeom>
        </p:spPr>
      </p:pic>
      <p:pic>
        <p:nvPicPr>
          <p:cNvPr id="5" name="图片 4">
            <a:extLst>
              <a:ext uri="{FF2B5EF4-FFF2-40B4-BE49-F238E27FC236}">
                <a16:creationId xmlns:a16="http://schemas.microsoft.com/office/drawing/2014/main" id="{570CC370-3854-8045-AF27-91FE24B5795B}"/>
              </a:ext>
            </a:extLst>
          </p:cNvPr>
          <p:cNvPicPr>
            <a:picLocks noChangeAspect="1"/>
          </p:cNvPicPr>
          <p:nvPr/>
        </p:nvPicPr>
        <p:blipFill>
          <a:blip r:embed="rId5"/>
          <a:stretch>
            <a:fillRect/>
          </a:stretch>
        </p:blipFill>
        <p:spPr>
          <a:xfrm>
            <a:off x="1460500" y="1587500"/>
            <a:ext cx="9271000" cy="3683000"/>
          </a:xfrm>
          <a:prstGeom prst="rect">
            <a:avLst/>
          </a:prstGeom>
        </p:spPr>
      </p:pic>
      <p:pic>
        <p:nvPicPr>
          <p:cNvPr id="7" name="图片 6">
            <a:extLst>
              <a:ext uri="{FF2B5EF4-FFF2-40B4-BE49-F238E27FC236}">
                <a16:creationId xmlns:a16="http://schemas.microsoft.com/office/drawing/2014/main" id="{715133B7-845B-B34E-8C56-B3D27935FA71}"/>
              </a:ext>
            </a:extLst>
          </p:cNvPr>
          <p:cNvPicPr>
            <a:picLocks noChangeAspect="1"/>
          </p:cNvPicPr>
          <p:nvPr/>
        </p:nvPicPr>
        <p:blipFill>
          <a:blip r:embed="rId6"/>
          <a:stretch>
            <a:fillRect/>
          </a:stretch>
        </p:blipFill>
        <p:spPr>
          <a:xfrm>
            <a:off x="1428750" y="1524000"/>
            <a:ext cx="9334500" cy="3810000"/>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虚拟机中的同步</a:t>
            </a:r>
            <a:r>
              <a:rPr lang="en-US" altLang="zh-CN" sz="2000" b="1" dirty="0">
                <a:latin typeface="仿宋" panose="02010609060101010101" pitchFamily="49" charset="-122"/>
                <a:ea typeface="仿宋" panose="02010609060101010101" pitchFamily="49" charset="-122"/>
                <a:cs typeface="+mn-ea"/>
                <a:sym typeface="+mn-lt"/>
              </a:rPr>
              <a:t>(Synchronization)</a:t>
            </a:r>
            <a:r>
              <a:rPr lang="zh-CN" altLang="en-US" sz="2000" b="1" dirty="0">
                <a:latin typeface="仿宋" panose="02010609060101010101" pitchFamily="49" charset="-122"/>
                <a:ea typeface="仿宋" panose="02010609060101010101" pitchFamily="49" charset="-122"/>
                <a:cs typeface="+mn-ea"/>
                <a:sym typeface="+mn-lt"/>
              </a:rPr>
              <a:t>基于进入和退出管程</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对象实现， 无论是显式同步</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有明确的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即同步代码块</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还是隐式同步都是如此。在 </a:t>
            </a:r>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语言中，同步用的最多的地方可能是被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修饰的同步方法。同步方法 并不是由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指令来实现同步的，而是由方法调用指令读取运行时常量池中方法的 </a:t>
            </a:r>
            <a:r>
              <a:rPr lang="en-US" altLang="zh-CN" sz="2000" b="1" dirty="0">
                <a:latin typeface="仿宋" panose="02010609060101010101" pitchFamily="49" charset="-122"/>
                <a:ea typeface="仿宋" panose="02010609060101010101" pitchFamily="49" charset="-122"/>
                <a:cs typeface="+mn-ea"/>
                <a:sym typeface="+mn-lt"/>
              </a:rPr>
              <a:t>ACC_SYNCHRONIZED </a:t>
            </a:r>
            <a:r>
              <a:rPr lang="zh-CN" altLang="en-US" sz="2000" b="1" dirty="0">
                <a:latin typeface="仿宋" panose="02010609060101010101" pitchFamily="49" charset="-122"/>
                <a:ea typeface="仿宋" panose="02010609060101010101" pitchFamily="49" charset="-122"/>
                <a:cs typeface="+mn-ea"/>
                <a:sym typeface="+mn-lt"/>
              </a:rPr>
              <a:t>标志来隐式实现的。</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中，对象在内存中的布局分为三块区域：对象头、实例数据和对齐填充。如下：</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CB053BCE-2F22-AA45-AD9C-94F152F65577}"/>
              </a:ext>
            </a:extLst>
          </p:cNvPr>
          <p:cNvPicPr>
            <a:picLocks noChangeAspect="1"/>
          </p:cNvPicPr>
          <p:nvPr/>
        </p:nvPicPr>
        <p:blipFill>
          <a:blip r:embed="rId3"/>
          <a:stretch>
            <a:fillRect/>
          </a:stretch>
        </p:blipFill>
        <p:spPr>
          <a:xfrm>
            <a:off x="1810512" y="2052130"/>
            <a:ext cx="7302500" cy="4572000"/>
          </a:xfrm>
          <a:prstGeom prst="rect">
            <a:avLst/>
          </a:prstGeom>
        </p:spPr>
      </p:pic>
    </p:spTree>
    <p:extLst>
      <p:ext uri="{BB962C8B-B14F-4D97-AF65-F5344CB8AC3E}">
        <p14:creationId xmlns:p14="http://schemas.microsoft.com/office/powerpoint/2010/main" val="2123047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40120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对象头包含两部分，第一部分是</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，用于存储对象自身的运行时数据，如哈希码（</a:t>
            </a:r>
            <a:r>
              <a:rPr lang="en-US" altLang="zh-CN" sz="2000" b="1" dirty="0" err="1">
                <a:latin typeface="仿宋" panose="02010609060101010101" pitchFamily="49" charset="-122"/>
                <a:ea typeface="仿宋" panose="02010609060101010101" pitchFamily="49" charset="-122"/>
                <a:cs typeface="+mn-ea"/>
                <a:sym typeface="+mn-lt"/>
              </a:rPr>
              <a:t>HashCode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分代年龄、锁状态标志、线程持有的锁、偏向线程 </a:t>
            </a:r>
            <a:r>
              <a:rPr lang="en-US" altLang="zh-CN" sz="2000" b="1" dirty="0">
                <a:latin typeface="仿宋" panose="02010609060101010101" pitchFamily="49" charset="-122"/>
                <a:ea typeface="仿宋" panose="02010609060101010101" pitchFamily="49" charset="-122"/>
                <a:cs typeface="+mn-ea"/>
                <a:sym typeface="+mn-lt"/>
              </a:rPr>
              <a:t>ID</a:t>
            </a:r>
            <a:r>
              <a:rPr lang="zh-CN" altLang="en-US" sz="2000" b="1" dirty="0">
                <a:latin typeface="仿宋" panose="02010609060101010101" pitchFamily="49" charset="-122"/>
                <a:ea typeface="仿宋" panose="02010609060101010101" pitchFamily="49" charset="-122"/>
                <a:cs typeface="+mn-ea"/>
                <a:sym typeface="+mn-lt"/>
              </a:rPr>
              <a:t>、偏向时间戳等等，这一部分占一个字节。第二部分是</a:t>
            </a:r>
            <a:r>
              <a:rPr lang="en-US" altLang="zh-CN" sz="2000" b="1" dirty="0" err="1">
                <a:latin typeface="仿宋" panose="02010609060101010101" pitchFamily="49" charset="-122"/>
                <a:ea typeface="仿宋" panose="02010609060101010101" pitchFamily="49" charset="-122"/>
                <a:cs typeface="+mn-ea"/>
                <a:sym typeface="+mn-lt"/>
              </a:rPr>
              <a:t>Klass</a:t>
            </a:r>
            <a:r>
              <a:rPr lang="en-US" altLang="zh-CN" sz="2000" b="1" dirty="0">
                <a:latin typeface="仿宋" panose="02010609060101010101" pitchFamily="49" charset="-122"/>
                <a:ea typeface="仿宋" panose="02010609060101010101" pitchFamily="49" charset="-122"/>
                <a:cs typeface="+mn-ea"/>
                <a:sym typeface="+mn-lt"/>
              </a:rPr>
              <a:t> Pointer</a:t>
            </a:r>
            <a:r>
              <a:rPr lang="zh-CN" altLang="en-US" sz="2000" b="1" dirty="0">
                <a:latin typeface="仿宋" panose="02010609060101010101" pitchFamily="49" charset="-122"/>
                <a:ea typeface="仿宋" panose="02010609060101010101" pitchFamily="49" charset="-122"/>
                <a:cs typeface="+mn-ea"/>
                <a:sym typeface="+mn-lt"/>
              </a:rPr>
              <a:t>（类型指针），是对象指向它的类元数据的指针，虚拟机通过这个指针来确定这个对象是哪个类的实例，这部分也占一个字节。</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如果对象是数组类型的，则需要</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个字节来存储对象头，因为还需要一个字节存储数组的长度</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实例数据存放的是类属性数据信息，包括父类的属性信息，如果是数组的实例部分还包括数组的长度，这部分内存按</a:t>
            </a:r>
            <a:r>
              <a:rPr lang="en-US" altLang="zh-CN" sz="2000" b="1" dirty="0">
                <a:latin typeface="仿宋" panose="02010609060101010101" pitchFamily="49" charset="-122"/>
                <a:ea typeface="仿宋" panose="02010609060101010101" pitchFamily="49" charset="-122"/>
                <a:cs typeface="+mn-ea"/>
                <a:sym typeface="+mn-lt"/>
              </a:rPr>
              <a:t>4</a:t>
            </a:r>
            <a:r>
              <a:rPr lang="zh-CN" altLang="en-US" sz="2000" b="1" dirty="0">
                <a:latin typeface="仿宋" panose="02010609060101010101" pitchFamily="49" charset="-122"/>
                <a:ea typeface="仿宋" panose="02010609060101010101" pitchFamily="49" charset="-122"/>
                <a:cs typeface="+mn-ea"/>
                <a:sym typeface="+mn-lt"/>
              </a:rPr>
              <a:t>字节对齐。</a:t>
            </a:r>
          </a:p>
          <a:p>
            <a:r>
              <a:rPr lang="zh-CN" altLang="en-US" sz="2000" b="1" dirty="0">
                <a:latin typeface="仿宋" panose="02010609060101010101" pitchFamily="49" charset="-122"/>
                <a:ea typeface="仿宋" panose="02010609060101010101" pitchFamily="49" charset="-122"/>
                <a:cs typeface="+mn-ea"/>
                <a:sym typeface="+mn-lt"/>
              </a:rPr>
              <a:t>填充数据是因为虚拟机要求对象起始地址必须是</a:t>
            </a:r>
            <a:r>
              <a:rPr lang="en-US" altLang="zh-CN" sz="2000" b="1" dirty="0">
                <a:latin typeface="仿宋" panose="02010609060101010101" pitchFamily="49" charset="-122"/>
                <a:ea typeface="仿宋" panose="02010609060101010101" pitchFamily="49" charset="-122"/>
                <a:cs typeface="+mn-ea"/>
                <a:sym typeface="+mn-lt"/>
              </a:rPr>
              <a:t>8</a:t>
            </a:r>
            <a:r>
              <a:rPr lang="zh-CN" altLang="en-US" sz="2000" b="1" dirty="0">
                <a:latin typeface="仿宋" panose="02010609060101010101" pitchFamily="49" charset="-122"/>
                <a:ea typeface="仿宋" panose="02010609060101010101" pitchFamily="49" charset="-122"/>
                <a:cs typeface="+mn-ea"/>
                <a:sym typeface="+mn-lt"/>
              </a:rPr>
              <a:t>字节的整数倍。填充数据不是必须存在的，仅仅是为了字节对齐。</a:t>
            </a:r>
          </a:p>
          <a:p>
            <a:r>
              <a:rPr lang="zh-CN" altLang="en-US" sz="2000" b="1" dirty="0">
                <a:latin typeface="仿宋" panose="02010609060101010101" pitchFamily="49" charset="-122"/>
                <a:ea typeface="仿宋" panose="02010609060101010101" pitchFamily="49" charset="-122"/>
                <a:cs typeface="+mn-ea"/>
                <a:sym typeface="+mn-lt"/>
              </a:rPr>
              <a:t>对象头信息是与对象自身定义的数据无关的额外存储成本，考虑到虚拟机的空间效率，</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被设计成一个非固定的数据结构以便在极小的空间内存储尽量多的信息，它会根据对象的状态复用自己的存储空间。例如在</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位的</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 中对象未被锁定的状态下，</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个</a:t>
            </a:r>
            <a:r>
              <a:rPr lang="en-US" altLang="zh-CN" sz="2000" b="1" dirty="0">
                <a:latin typeface="仿宋" panose="02010609060101010101" pitchFamily="49" charset="-122"/>
                <a:ea typeface="仿宋" panose="02010609060101010101" pitchFamily="49" charset="-122"/>
                <a:cs typeface="+mn-ea"/>
                <a:sym typeface="+mn-lt"/>
              </a:rPr>
              <a:t>Bits</a:t>
            </a:r>
            <a:r>
              <a:rPr lang="zh-CN" altLang="en-US" sz="2000" b="1" dirty="0">
                <a:latin typeface="仿宋" panose="02010609060101010101" pitchFamily="49" charset="-122"/>
                <a:ea typeface="仿宋" panose="02010609060101010101" pitchFamily="49" charset="-122"/>
                <a:cs typeface="+mn-ea"/>
                <a:sym typeface="+mn-lt"/>
              </a:rPr>
              <a:t>空间中的</a:t>
            </a:r>
            <a:r>
              <a:rPr lang="en-US" altLang="zh-CN" sz="2000" b="1" dirty="0">
                <a:latin typeface="仿宋" panose="02010609060101010101" pitchFamily="49" charset="-122"/>
                <a:ea typeface="仿宋" panose="02010609060101010101" pitchFamily="49" charset="-122"/>
                <a:cs typeface="+mn-ea"/>
                <a:sym typeface="+mn-lt"/>
              </a:rPr>
              <a:t>25Bits</a:t>
            </a:r>
            <a:r>
              <a:rPr lang="zh-CN" altLang="en-US" sz="2000" b="1" dirty="0">
                <a:latin typeface="仿宋" panose="02010609060101010101" pitchFamily="49" charset="-122"/>
                <a:ea typeface="仿宋" panose="02010609060101010101" pitchFamily="49" charset="-122"/>
                <a:cs typeface="+mn-ea"/>
                <a:sym typeface="+mn-lt"/>
              </a:rPr>
              <a:t>用于存储对象哈希码</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HashCode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4Bits</a:t>
            </a:r>
            <a:r>
              <a:rPr lang="zh-CN" altLang="en-US" sz="2000" b="1" dirty="0">
                <a:latin typeface="仿宋" panose="02010609060101010101" pitchFamily="49" charset="-122"/>
                <a:ea typeface="仿宋" panose="02010609060101010101" pitchFamily="49" charset="-122"/>
                <a:cs typeface="+mn-ea"/>
                <a:sym typeface="+mn-lt"/>
              </a:rPr>
              <a:t>用于存储对象分代年龄，</a:t>
            </a:r>
            <a:r>
              <a:rPr lang="en-US" altLang="zh-CN" sz="2000" b="1" dirty="0">
                <a:latin typeface="仿宋" panose="02010609060101010101" pitchFamily="49" charset="-122"/>
                <a:ea typeface="仿宋" panose="02010609060101010101" pitchFamily="49" charset="-122"/>
                <a:cs typeface="+mn-ea"/>
                <a:sym typeface="+mn-lt"/>
              </a:rPr>
              <a:t>2Bits</a:t>
            </a:r>
            <a:r>
              <a:rPr lang="zh-CN" altLang="en-US" sz="2000" b="1" dirty="0">
                <a:latin typeface="仿宋" panose="02010609060101010101" pitchFamily="49" charset="-122"/>
                <a:ea typeface="仿宋" panose="02010609060101010101" pitchFamily="49" charset="-122"/>
                <a:cs typeface="+mn-ea"/>
                <a:sym typeface="+mn-lt"/>
              </a:rPr>
              <a:t>用于存储锁标志 位，</a:t>
            </a:r>
            <a:r>
              <a:rPr lang="en-US" altLang="zh-CN" sz="2000" b="1" dirty="0">
                <a:latin typeface="仿宋" panose="02010609060101010101" pitchFamily="49" charset="-122"/>
                <a:ea typeface="仿宋" panose="02010609060101010101" pitchFamily="49" charset="-122"/>
                <a:cs typeface="+mn-ea"/>
                <a:sym typeface="+mn-lt"/>
              </a:rPr>
              <a:t>1Bit</a:t>
            </a:r>
            <a:r>
              <a:rPr lang="zh-CN" altLang="en-US" sz="2000" b="1" dirty="0">
                <a:latin typeface="仿宋" panose="02010609060101010101" pitchFamily="49" charset="-122"/>
                <a:ea typeface="仿宋" panose="02010609060101010101" pitchFamily="49" charset="-122"/>
                <a:cs typeface="+mn-ea"/>
                <a:sym typeface="+mn-lt"/>
              </a:rPr>
              <a:t>固定为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，在其他状态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轻量级锁定、重量级锁定、</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标记、可偏向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下对象的存储内容如下表所示。</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5A280C0-B3A3-A847-BC42-5DE62B573DA0}"/>
              </a:ext>
            </a:extLst>
          </p:cNvPr>
          <p:cNvPicPr>
            <a:picLocks noChangeAspect="1"/>
          </p:cNvPicPr>
          <p:nvPr/>
        </p:nvPicPr>
        <p:blipFill>
          <a:blip r:embed="rId3"/>
          <a:stretch>
            <a:fillRect/>
          </a:stretch>
        </p:blipFill>
        <p:spPr>
          <a:xfrm>
            <a:off x="381060" y="2621280"/>
            <a:ext cx="11704319" cy="3749040"/>
          </a:xfrm>
          <a:prstGeom prst="rect">
            <a:avLst/>
          </a:prstGeom>
        </p:spPr>
      </p:pic>
    </p:spTree>
    <p:extLst>
      <p:ext uri="{BB962C8B-B14F-4D97-AF65-F5344CB8AC3E}">
        <p14:creationId xmlns:p14="http://schemas.microsoft.com/office/powerpoint/2010/main" val="2227875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对象</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501675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关于</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的实现在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对象头里较为简单，只是改变一下标识位，并将指针指向</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对象的起始地址，其实现的重点是</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a:t>
            </a:r>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什么是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Monitor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我们可以把它理解为一个同步工具，也可以描述为一种同步机制，它通常被描述为一个对象。 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HotSpot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中，</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是由</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实现的，其主要数据结构如下</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位于</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虚拟机源码</a:t>
            </a:r>
            <a:r>
              <a:rPr lang="en-US" altLang="zh-CN" sz="2000" b="1" dirty="0" err="1">
                <a:latin typeface="仿宋" panose="02010609060101010101" pitchFamily="49" charset="-122"/>
                <a:ea typeface="仿宋" panose="02010609060101010101" pitchFamily="49" charset="-122"/>
                <a:cs typeface="+mn-ea"/>
                <a:sym typeface="+mn-lt"/>
              </a:rPr>
              <a:t>ObjectMonitor.hpp</a:t>
            </a:r>
            <a:r>
              <a:rPr lang="zh-CN" altLang="en-US" sz="2000" b="1" dirty="0">
                <a:latin typeface="仿宋" panose="02010609060101010101" pitchFamily="49" charset="-122"/>
                <a:ea typeface="仿宋" panose="02010609060101010101" pitchFamily="49" charset="-122"/>
                <a:cs typeface="+mn-ea"/>
                <a:sym typeface="+mn-lt"/>
              </a:rPr>
              <a:t>文件，</a:t>
            </a:r>
            <a:r>
              <a:rPr lang="en-US" altLang="zh-CN" sz="2000" b="1" dirty="0">
                <a:latin typeface="仿宋" panose="02010609060101010101" pitchFamily="49" charset="-122"/>
                <a:ea typeface="仿宋" panose="02010609060101010101" pitchFamily="49" charset="-122"/>
                <a:cs typeface="+mn-ea"/>
                <a:sym typeface="+mn-lt"/>
              </a:rPr>
              <a:t>C++</a:t>
            </a:r>
            <a:r>
              <a:rPr lang="zh-CN" altLang="en-US" sz="2000" b="1" dirty="0">
                <a:latin typeface="仿宋" panose="02010609060101010101" pitchFamily="49" charset="-122"/>
                <a:ea typeface="仿宋" panose="02010609060101010101" pitchFamily="49" charset="-122"/>
                <a:cs typeface="+mn-ea"/>
                <a:sym typeface="+mn-lt"/>
              </a:rPr>
              <a:t>实现的</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中有几个关键属性，</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用来记录该线程获取锁的次数</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存放处于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状态的线程队列</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存放处于等待获取锁</a:t>
            </a:r>
            <a:r>
              <a:rPr lang="en-US" altLang="zh-CN" sz="2000" b="1" dirty="0">
                <a:latin typeface="仿宋" panose="02010609060101010101" pitchFamily="49" charset="-122"/>
                <a:ea typeface="仿宋" panose="02010609060101010101" pitchFamily="49" charset="-122"/>
                <a:cs typeface="+mn-ea"/>
                <a:sym typeface="+mn-lt"/>
              </a:rPr>
              <a:t>block</a:t>
            </a:r>
            <a:r>
              <a:rPr lang="zh-CN" altLang="en-US" sz="2000" b="1" dirty="0">
                <a:latin typeface="仿宋" panose="02010609060101010101" pitchFamily="49" charset="-122"/>
                <a:ea typeface="仿宋" panose="02010609060101010101" pitchFamily="49" charset="-122"/>
                <a:cs typeface="+mn-ea"/>
                <a:sym typeface="+mn-lt"/>
              </a:rPr>
              <a:t>状态的线程队列，即被阻塞的线程</a:t>
            </a:r>
          </a:p>
          <a:p>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指向持有</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对象的线程</a:t>
            </a:r>
          </a:p>
          <a:p>
            <a:r>
              <a:rPr lang="zh-CN" altLang="en-US" sz="2000" b="1" dirty="0">
                <a:latin typeface="仿宋" panose="02010609060101010101" pitchFamily="49" charset="-122"/>
                <a:ea typeface="仿宋" panose="02010609060101010101" pitchFamily="49" charset="-122"/>
                <a:cs typeface="+mn-ea"/>
                <a:sym typeface="+mn-lt"/>
              </a:rPr>
              <a:t>当多个线程同时访问一段同步代码时，首先会进入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队列中，当某个线程获取到对象的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后进入</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区域并把</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变量设置为当前线程，同时</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中的计数器</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加</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，若线程调用</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方法，将释放当前持有的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变量恢复为</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自减</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，同时该线程进入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集合中等待被唤醒。若当前线程执行完毕也将释放</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并复位变量的值，以便其他线程进入获取</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。如下图所示</a:t>
            </a:r>
          </a:p>
          <a:p>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5895A434-ED68-604E-826D-F2BEBF841FF6}"/>
              </a:ext>
            </a:extLst>
          </p:cNvPr>
          <p:cNvPicPr>
            <a:picLocks noChangeAspect="1"/>
          </p:cNvPicPr>
          <p:nvPr/>
        </p:nvPicPr>
        <p:blipFill>
          <a:blip r:embed="rId3"/>
          <a:stretch>
            <a:fillRect/>
          </a:stretch>
        </p:blipFill>
        <p:spPr>
          <a:xfrm>
            <a:off x="2177080" y="1235438"/>
            <a:ext cx="8112280" cy="5159411"/>
          </a:xfrm>
          <a:prstGeom prst="rect">
            <a:avLst/>
          </a:prstGeom>
        </p:spPr>
      </p:pic>
    </p:spTree>
    <p:extLst>
      <p:ext uri="{BB962C8B-B14F-4D97-AF65-F5344CB8AC3E}">
        <p14:creationId xmlns:p14="http://schemas.microsoft.com/office/powerpoint/2010/main" val="17241040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高效并发是从</a:t>
            </a:r>
            <a:r>
              <a:rPr lang="en-US" altLang="zh-CN" sz="2000" b="1" dirty="0">
                <a:latin typeface="仿宋" panose="02010609060101010101" pitchFamily="49" charset="-122"/>
                <a:ea typeface="仿宋" panose="02010609060101010101" pitchFamily="49" charset="-122"/>
                <a:cs typeface="+mn-ea"/>
                <a:sym typeface="+mn-lt"/>
              </a:rPr>
              <a:t>JDK 1.5</a:t>
            </a:r>
            <a:r>
              <a:rPr lang="zh-CN" altLang="en-US" sz="2000" b="1" dirty="0">
                <a:latin typeface="仿宋" panose="02010609060101010101" pitchFamily="49" charset="-122"/>
                <a:ea typeface="仿宋" panose="02010609060101010101" pitchFamily="49" charset="-122"/>
                <a:cs typeface="+mn-ea"/>
                <a:sym typeface="+mn-lt"/>
              </a:rPr>
              <a:t>到</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的重要改进，</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虚拟机开发团队在这个版本上花费了大量的精力去实现各种锁优化技术，如适应性自旋（</a:t>
            </a:r>
            <a:r>
              <a:rPr lang="en-US" altLang="zh-CN" sz="2000" b="1" dirty="0">
                <a:latin typeface="仿宋" panose="02010609060101010101" pitchFamily="49" charset="-122"/>
                <a:ea typeface="仿宋" panose="02010609060101010101" pitchFamily="49" charset="-122"/>
                <a:cs typeface="+mn-ea"/>
                <a:sym typeface="+mn-lt"/>
              </a:rPr>
              <a:t>Adaptive Spinning</a:t>
            </a:r>
            <a:r>
              <a:rPr lang="zh-CN" altLang="en-US" sz="2000" b="1" dirty="0">
                <a:latin typeface="仿宋" panose="02010609060101010101" pitchFamily="49" charset="-122"/>
                <a:ea typeface="仿宋" panose="02010609060101010101" pitchFamily="49" charset="-122"/>
                <a:cs typeface="+mn-ea"/>
                <a:sym typeface="+mn-lt"/>
              </a:rPr>
              <a:t>），锁消除（</a:t>
            </a:r>
            <a:r>
              <a:rPr lang="en-US" altLang="zh-CN" sz="2000" b="1" dirty="0">
                <a:latin typeface="仿宋" panose="02010609060101010101" pitchFamily="49" charset="-122"/>
                <a:ea typeface="仿宋" panose="02010609060101010101" pitchFamily="49" charset="-122"/>
                <a:cs typeface="+mn-ea"/>
                <a:sym typeface="+mn-lt"/>
              </a:rPr>
              <a:t>Lock Elimination</a:t>
            </a:r>
            <a:r>
              <a:rPr lang="zh-CN" altLang="en-US" sz="2000" b="1" dirty="0">
                <a:latin typeface="仿宋" panose="02010609060101010101" pitchFamily="49" charset="-122"/>
                <a:ea typeface="仿宋" panose="02010609060101010101" pitchFamily="49" charset="-122"/>
                <a:cs typeface="+mn-ea"/>
                <a:sym typeface="+mn-lt"/>
              </a:rPr>
              <a:t>），锁粗化（</a:t>
            </a:r>
            <a:r>
              <a:rPr lang="en-US" altLang="zh-CN" sz="2000" b="1" dirty="0">
                <a:latin typeface="仿宋" panose="02010609060101010101" pitchFamily="49" charset="-122"/>
                <a:ea typeface="仿宋" panose="02010609060101010101" pitchFamily="49" charset="-122"/>
                <a:cs typeface="+mn-ea"/>
                <a:sym typeface="+mn-lt"/>
              </a:rPr>
              <a:t>Lock Coarsening</a:t>
            </a:r>
            <a:r>
              <a:rPr lang="zh-CN" altLang="en-US" sz="2000" b="1" dirty="0">
                <a:latin typeface="仿宋" panose="02010609060101010101" pitchFamily="49" charset="-122"/>
                <a:ea typeface="仿宋" panose="02010609060101010101" pitchFamily="49" charset="-122"/>
                <a:cs typeface="+mn-ea"/>
                <a:sym typeface="+mn-lt"/>
              </a:rPr>
              <a:t>），轻量级锁（</a:t>
            </a:r>
            <a:r>
              <a:rPr lang="en-US" altLang="zh-CN" sz="2000" b="1" dirty="0">
                <a:latin typeface="仿宋" panose="02010609060101010101" pitchFamily="49" charset="-122"/>
                <a:ea typeface="仿宋" panose="02010609060101010101" pitchFamily="49" charset="-122"/>
                <a:cs typeface="+mn-ea"/>
                <a:sym typeface="+mn-lt"/>
              </a:rPr>
              <a:t>Lightweight Locking</a:t>
            </a:r>
            <a:r>
              <a:rPr lang="zh-CN" altLang="en-US" sz="2000" b="1" dirty="0">
                <a:latin typeface="仿宋" panose="02010609060101010101" pitchFamily="49" charset="-122"/>
                <a:ea typeface="仿宋" panose="02010609060101010101" pitchFamily="49" charset="-122"/>
                <a:cs typeface="+mn-ea"/>
                <a:sym typeface="+mn-lt"/>
              </a:rPr>
              <a:t>）和偏向锁（</a:t>
            </a:r>
            <a:r>
              <a:rPr lang="en-US" altLang="zh-CN" sz="2000" b="1" dirty="0">
                <a:latin typeface="仿宋" panose="02010609060101010101" pitchFamily="49" charset="-122"/>
                <a:ea typeface="仿宋" panose="02010609060101010101" pitchFamily="49" charset="-122"/>
                <a:cs typeface="+mn-ea"/>
                <a:sym typeface="+mn-lt"/>
              </a:rPr>
              <a:t>Biased Locking</a:t>
            </a:r>
            <a:r>
              <a:rPr lang="zh-CN" altLang="en-US" sz="2000" b="1" dirty="0">
                <a:latin typeface="仿宋" panose="02010609060101010101" pitchFamily="49" charset="-122"/>
                <a:ea typeface="仿宋" panose="02010609060101010101" pitchFamily="49" charset="-122"/>
                <a:cs typeface="+mn-ea"/>
                <a:sym typeface="+mn-lt"/>
              </a:rPr>
              <a:t>）等。</a:t>
            </a:r>
          </a:p>
          <a:p>
            <a:r>
              <a:rPr lang="en-US" altLang="zh-CN" sz="2000" b="1" dirty="0">
                <a:latin typeface="仿宋" panose="02010609060101010101" pitchFamily="49" charset="-122"/>
                <a:ea typeface="仿宋" panose="02010609060101010101" pitchFamily="49" charset="-122"/>
                <a:cs typeface="+mn-ea"/>
                <a:sym typeface="+mn-lt"/>
              </a:rPr>
              <a:t>JDK 1.6</a:t>
            </a:r>
            <a:r>
              <a:rPr lang="zh-CN" altLang="en-US" sz="2000" b="1" dirty="0">
                <a:latin typeface="仿宋" panose="02010609060101010101" pitchFamily="49" charset="-122"/>
                <a:ea typeface="仿宋" panose="02010609060101010101" pitchFamily="49" charset="-122"/>
                <a:cs typeface="+mn-ea"/>
                <a:sym typeface="+mn-lt"/>
              </a:rPr>
              <a:t>发布后，</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err="1">
                <a:latin typeface="仿宋" panose="02010609060101010101" pitchFamily="49" charset="-122"/>
                <a:ea typeface="仿宋" panose="02010609060101010101" pitchFamily="49" charset="-122"/>
                <a:cs typeface="+mn-ea"/>
                <a:sym typeface="+mn-lt"/>
              </a:rPr>
              <a:t>ReetrantLock</a:t>
            </a:r>
            <a:r>
              <a:rPr lang="zh-CN" altLang="en-US" sz="2000" b="1" dirty="0">
                <a:latin typeface="仿宋" panose="02010609060101010101" pitchFamily="49" charset="-122"/>
                <a:ea typeface="仿宋" panose="02010609060101010101" pitchFamily="49" charset="-122"/>
                <a:cs typeface="+mn-ea"/>
                <a:sym typeface="+mn-lt"/>
              </a:rPr>
              <a:t>的性能基本持平，且虚拟机在未来的性能改进中肯定也会更加倾向于原生的</a:t>
            </a:r>
            <a:r>
              <a:rPr lang="en-US" altLang="zh-CN" sz="2000" b="1" dirty="0" err="1">
                <a:latin typeface="仿宋" panose="02010609060101010101" pitchFamily="49" charset="-122"/>
                <a:ea typeface="仿宋" panose="02010609060101010101" pitchFamily="49" charset="-122"/>
                <a:cs typeface="+mn-ea"/>
                <a:sym typeface="+mn-lt"/>
              </a:rPr>
              <a:t>sychnorized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锁主要存在四中状态，依次是：无锁状态、偏向锁状态、轻量级锁状态、重量级锁状态，他们会随着竞争的激烈而逐渐升级。注意锁可以升级不可降级，这种策略是为了提高获得锁和释放锁的效率。</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偏向锁、轻量级锁、重量级锁三者各自的应用场景：</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偏向锁：只有一个线程进入临界区；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轻量级锁：多个线程交替进入临界区；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重量级锁：多个线程同时进入临界区。</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994698"/>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32453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偏向锁</a:t>
            </a:r>
          </a:p>
          <a:p>
            <a:r>
              <a:rPr lang="zh-CN" altLang="en-US" sz="2000" b="1" dirty="0">
                <a:latin typeface="仿宋" panose="02010609060101010101" pitchFamily="49" charset="-122"/>
                <a:ea typeface="仿宋" panose="02010609060101010101" pitchFamily="49" charset="-122"/>
                <a:cs typeface="+mn-ea"/>
                <a:sym typeface="+mn-lt"/>
              </a:rPr>
              <a:t>偏向锁是</a:t>
            </a:r>
            <a:r>
              <a:rPr lang="en-US" altLang="zh-CN" sz="2000" b="1" dirty="0">
                <a:latin typeface="仿宋" panose="02010609060101010101" pitchFamily="49" charset="-122"/>
                <a:ea typeface="仿宋" panose="02010609060101010101" pitchFamily="49" charset="-122"/>
                <a:cs typeface="+mn-ea"/>
                <a:sym typeface="+mn-lt"/>
              </a:rPr>
              <a:t>Java 6</a:t>
            </a:r>
            <a:r>
              <a:rPr lang="zh-CN" altLang="en-US" sz="2000" b="1" dirty="0">
                <a:latin typeface="仿宋" panose="02010609060101010101" pitchFamily="49" charset="-122"/>
                <a:ea typeface="仿宋" panose="02010609060101010101" pitchFamily="49" charset="-122"/>
                <a:cs typeface="+mn-ea"/>
                <a:sym typeface="+mn-lt"/>
              </a:rPr>
              <a:t>之后加入的新锁，它是一种针对加锁操作的优化手段，经过研究发现，在大多数情况下，锁不仅不存在多线程竞争，而且总是由同一线程多次获得，因此为了减少同一线程获取锁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会涉及到一些</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操作</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耗时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的代价而引入偏向锁。偏向锁的核心思想是，如果一个线程获得了锁，那么锁就进入偏向模式，此时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偏向锁结构，当这个线程再次请求锁时，无需再做任何同步操作，即获取锁的过程，这样就省去了大量有关锁申请的操作，从而也就提供程序的性能。所以，对于没有锁竞争的场合，偏向锁有很好的优化效果，毕竟极有可能连续多次是同一个线程申请相同的锁。但是对于锁竞争比较激烈的场合，偏向锁就失效了，因为这样场合极有可能每次申请锁的线程都是不相同的，因此这种场合下不应该使用偏向锁，否则会得不偿失，需要注意的是，偏向锁失败后，并不会立即膨胀为重量级锁，而是先升级为轻量级锁。下面我们接着了解轻量级锁。</a:t>
            </a:r>
          </a:p>
          <a:p>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轻量级锁</a:t>
            </a:r>
          </a:p>
          <a:p>
            <a:r>
              <a:rPr lang="zh-CN" altLang="en-US" sz="2000" b="1" dirty="0">
                <a:latin typeface="仿宋" panose="02010609060101010101" pitchFamily="49" charset="-122"/>
                <a:ea typeface="仿宋" panose="02010609060101010101" pitchFamily="49" charset="-122"/>
                <a:cs typeface="+mn-ea"/>
                <a:sym typeface="+mn-lt"/>
              </a:rPr>
              <a:t>倘若偏向锁失败，虚拟机并不会立即升级为重量级锁，它还会尝试使用一种称为轻量级锁的优化手段</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之后加入的</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轻量级锁的结构。轻量级锁能够提升程序性能的依据是“对绝大部分的锁，在整个同步周期内都不存在竞争”，注意这是经验数据。需要了解的是，轻量级锁所适应的场景是线程交替执行同步块的场合，如果存在同一时间访问同一锁的场合，就会导致轻量级锁膨胀为重量级锁。</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929953622"/>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016758"/>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自旋锁</a:t>
            </a:r>
          </a:p>
          <a:p>
            <a:r>
              <a:rPr lang="zh-CN" altLang="en-US" sz="2000" b="1" dirty="0">
                <a:latin typeface="仿宋" panose="02010609060101010101" pitchFamily="49" charset="-122"/>
                <a:ea typeface="仿宋" panose="02010609060101010101" pitchFamily="49" charset="-122"/>
                <a:cs typeface="+mn-ea"/>
                <a:sym typeface="+mn-lt"/>
              </a:rPr>
              <a:t>轻量级锁失败后，虚拟机为了避免线程真实地在操作系统层面挂起，还会进行一项称为自旋锁的优化手段。这是基于在大多数情况下，线程持有锁的时间都不会太长，如果直接挂起操作系统层面的线程可能会得不偿失，毕竟操作系统实现线程之间的切换时需要从用户态转换到核心态，这个状态之间的转换需要相对比较长的时间，时间成本相对较高，因此自旋锁会假设在不久将来，当前的线程可以获得锁，因此虚拟机会让当前想要获取锁的线程做几个空循环</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这也是称为自旋的原因</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，一般不会太久，可能是</a:t>
            </a:r>
            <a:r>
              <a:rPr lang="en-US" altLang="zh-CN" sz="2000" b="1" dirty="0">
                <a:latin typeface="仿宋" panose="02010609060101010101" pitchFamily="49" charset="-122"/>
                <a:ea typeface="仿宋" panose="02010609060101010101" pitchFamily="49" charset="-122"/>
                <a:cs typeface="+mn-ea"/>
                <a:sym typeface="+mn-lt"/>
              </a:rPr>
              <a:t>50</a:t>
            </a:r>
            <a:r>
              <a:rPr lang="zh-CN" altLang="en-US" sz="2000" b="1" dirty="0">
                <a:latin typeface="仿宋" panose="02010609060101010101" pitchFamily="49" charset="-122"/>
                <a:ea typeface="仿宋" panose="02010609060101010101" pitchFamily="49" charset="-122"/>
                <a:cs typeface="+mn-ea"/>
                <a:sym typeface="+mn-lt"/>
              </a:rPr>
              <a:t>个循环或</a:t>
            </a:r>
            <a:r>
              <a:rPr lang="en-US" altLang="zh-CN" sz="2000" b="1" dirty="0">
                <a:latin typeface="仿宋" panose="02010609060101010101" pitchFamily="49" charset="-122"/>
                <a:ea typeface="仿宋" panose="02010609060101010101" pitchFamily="49" charset="-122"/>
                <a:cs typeface="+mn-ea"/>
                <a:sym typeface="+mn-lt"/>
              </a:rPr>
              <a:t>100</a:t>
            </a:r>
            <a:r>
              <a:rPr lang="zh-CN" altLang="en-US" sz="2000" b="1" dirty="0">
                <a:latin typeface="仿宋" panose="02010609060101010101" pitchFamily="49" charset="-122"/>
                <a:ea typeface="仿宋" panose="02010609060101010101" pitchFamily="49" charset="-122"/>
                <a:cs typeface="+mn-ea"/>
                <a:sym typeface="+mn-lt"/>
              </a:rPr>
              <a:t>循环，在经过若干次循环后，如果得到锁，就顺利进入临界区。如果还不能获得锁，那就会将线程在操作系统层面挂起，这就是自旋锁的优化方式，这种方式确实也是可以提升效率的。最后没办法也就只能升级为重量级锁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锁消除</a:t>
            </a:r>
          </a:p>
          <a:p>
            <a:r>
              <a:rPr lang="zh-CN" altLang="en-US" sz="2000" b="1" dirty="0">
                <a:latin typeface="仿宋" panose="02010609060101010101" pitchFamily="49" charset="-122"/>
                <a:ea typeface="仿宋" panose="02010609060101010101" pitchFamily="49" charset="-122"/>
                <a:cs typeface="+mn-ea"/>
                <a:sym typeface="+mn-lt"/>
              </a:rPr>
              <a:t>消除锁是虚拟机另外一种锁的优化，这种优化更彻底，</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虚拟机在</a:t>
            </a:r>
            <a:r>
              <a:rPr lang="en-US" altLang="zh-CN" sz="2000" b="1" dirty="0">
                <a:latin typeface="仿宋" panose="02010609060101010101" pitchFamily="49" charset="-122"/>
                <a:ea typeface="仿宋" panose="02010609060101010101" pitchFamily="49" charset="-122"/>
                <a:cs typeface="+mn-ea"/>
                <a:sym typeface="+mn-lt"/>
              </a:rPr>
              <a:t>JIT</a:t>
            </a:r>
            <a:r>
              <a:rPr lang="zh-CN" altLang="en-US" sz="2000" b="1" dirty="0">
                <a:latin typeface="仿宋" panose="02010609060101010101" pitchFamily="49" charset="-122"/>
                <a:ea typeface="仿宋" panose="02010609060101010101" pitchFamily="49" charset="-122"/>
                <a:cs typeface="+mn-ea"/>
                <a:sym typeface="+mn-lt"/>
              </a:rPr>
              <a:t>编译时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可以简单理解为当某段代码即将第一次被执行时进行编译，又称即时编译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，通过对运行上下文的扫描，去除不可能存在共享资源竞争的锁，通过这种方式消除没有必要的锁，可以节省毫无意义的请求锁时间，如下</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append</a:t>
            </a:r>
            <a:r>
              <a:rPr lang="zh-CN" altLang="en-US" sz="2000" b="1" dirty="0">
                <a:latin typeface="仿宋" panose="02010609060101010101" pitchFamily="49" charset="-122"/>
                <a:ea typeface="仿宋" panose="02010609060101010101" pitchFamily="49" charset="-122"/>
                <a:cs typeface="+mn-ea"/>
                <a:sym typeface="+mn-lt"/>
              </a:rPr>
              <a:t>是一个同步方法，但是在</a:t>
            </a:r>
            <a:r>
              <a:rPr lang="en-US" altLang="zh-CN" sz="2000" b="1" dirty="0">
                <a:latin typeface="仿宋" panose="02010609060101010101" pitchFamily="49" charset="-122"/>
                <a:ea typeface="仿宋" panose="02010609060101010101" pitchFamily="49" charset="-122"/>
                <a:cs typeface="+mn-ea"/>
                <a:sym typeface="+mn-lt"/>
              </a:rPr>
              <a:t>add</a:t>
            </a:r>
            <a:r>
              <a:rPr lang="zh-CN" altLang="en-US" sz="2000" b="1" dirty="0">
                <a:latin typeface="仿宋" panose="02010609060101010101" pitchFamily="49" charset="-122"/>
                <a:ea typeface="仿宋" panose="02010609060101010101" pitchFamily="49" charset="-122"/>
                <a:cs typeface="+mn-ea"/>
                <a:sym typeface="+mn-lt"/>
              </a:rPr>
              <a:t>方法中的</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属于一个局部变量，并且不会被其他线程所使用，因此</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不可能存在共享资源竞争的情景，</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会自动将其锁消除。</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16497908"/>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A79C9A64-E740-B444-B98F-21A89B50CC5D}"/>
              </a:ext>
            </a:extLst>
          </p:cNvPr>
          <p:cNvPicPr>
            <a:picLocks noChangeAspect="1"/>
          </p:cNvPicPr>
          <p:nvPr/>
        </p:nvPicPr>
        <p:blipFill>
          <a:blip r:embed="rId3"/>
          <a:stretch>
            <a:fillRect/>
          </a:stretch>
        </p:blipFill>
        <p:spPr>
          <a:xfrm>
            <a:off x="3943134" y="1997509"/>
            <a:ext cx="3965306" cy="2943320"/>
          </a:xfrm>
          <a:prstGeom prst="rect">
            <a:avLst/>
          </a:prstGeom>
        </p:spPr>
      </p:pic>
      <p:pic>
        <p:nvPicPr>
          <p:cNvPr id="4" name="图片 3">
            <a:extLst>
              <a:ext uri="{FF2B5EF4-FFF2-40B4-BE49-F238E27FC236}">
                <a16:creationId xmlns:a16="http://schemas.microsoft.com/office/drawing/2014/main" id="{401E2FE0-45F9-1149-962E-52DF1F4782DB}"/>
              </a:ext>
            </a:extLst>
          </p:cNvPr>
          <p:cNvPicPr>
            <a:picLocks noChangeAspect="1"/>
          </p:cNvPicPr>
          <p:nvPr/>
        </p:nvPicPr>
        <p:blipFill>
          <a:blip r:embed="rId4"/>
          <a:stretch>
            <a:fillRect/>
          </a:stretch>
        </p:blipFill>
        <p:spPr>
          <a:xfrm>
            <a:off x="8673116" y="2393984"/>
            <a:ext cx="2498225" cy="2150371"/>
          </a:xfrm>
          <a:prstGeom prst="rect">
            <a:avLst/>
          </a:prstGeom>
        </p:spPr>
      </p:pic>
      <p:sp>
        <p:nvSpPr>
          <p:cNvPr id="8" name="TextBox 100">
            <a:extLst>
              <a:ext uri="{FF2B5EF4-FFF2-40B4-BE49-F238E27FC236}">
                <a16:creationId xmlns:a16="http://schemas.microsoft.com/office/drawing/2014/main" id="{95959916-C227-CF4A-8BE9-8B24C3707EEB}"/>
              </a:ext>
            </a:extLst>
          </p:cNvPr>
          <p:cNvSpPr txBox="1"/>
          <p:nvPr/>
        </p:nvSpPr>
        <p:spPr>
          <a:xfrm>
            <a:off x="4398380" y="5999559"/>
            <a:ext cx="7318949" cy="923336"/>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5"/>
              </a:rPr>
              <a:t>https://en.wikipedia.org/wiki/MESI_protocol</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6"/>
              </a:rPr>
              <a:t>https://blog.csdn.net/muxiqingyang/article/details/6615199</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4817C4D-AFDD-744A-92C0-79499EB6D756}"/>
              </a:ext>
            </a:extLst>
          </p:cNvPr>
          <p:cNvPicPr>
            <a:picLocks noChangeAspect="1"/>
          </p:cNvPicPr>
          <p:nvPr/>
        </p:nvPicPr>
        <p:blipFill>
          <a:blip r:embed="rId7"/>
          <a:stretch>
            <a:fillRect/>
          </a:stretch>
        </p:blipFill>
        <p:spPr>
          <a:xfrm>
            <a:off x="381155" y="1997509"/>
            <a:ext cx="3302000" cy="2971800"/>
          </a:xfrm>
          <a:prstGeom prst="rect">
            <a:avLst/>
          </a:prstGeom>
        </p:spPr>
      </p:pic>
    </p:spTree>
    <p:extLst>
      <p:ext uri="{BB962C8B-B14F-4D97-AF65-F5344CB8AC3E}">
        <p14:creationId xmlns:p14="http://schemas.microsoft.com/office/powerpoint/2010/main" val="206524730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84D5DF87-9431-2C4B-BA63-D9FE792C6D03}"/>
              </a:ext>
            </a:extLst>
          </p:cNvPr>
          <p:cNvPicPr>
            <a:picLocks noChangeAspect="1"/>
          </p:cNvPicPr>
          <p:nvPr/>
        </p:nvPicPr>
        <p:blipFill>
          <a:blip r:embed="rId3"/>
          <a:stretch>
            <a:fillRect/>
          </a:stretch>
        </p:blipFill>
        <p:spPr>
          <a:xfrm>
            <a:off x="1810513" y="164697"/>
            <a:ext cx="8685292" cy="6615681"/>
          </a:xfrm>
          <a:prstGeom prst="rect">
            <a:avLst/>
          </a:prstGeom>
        </p:spPr>
      </p:pic>
    </p:spTree>
    <p:extLst>
      <p:ext uri="{BB962C8B-B14F-4D97-AF65-F5344CB8AC3E}">
        <p14:creationId xmlns:p14="http://schemas.microsoft.com/office/powerpoint/2010/main" val="2030832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610155"/>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① 两者都是可重入锁</a:t>
            </a:r>
          </a:p>
          <a:p>
            <a:r>
              <a:rPr lang="zh-CN" altLang="en-US" sz="2000" b="1" dirty="0">
                <a:latin typeface="仿宋" panose="02010609060101010101" pitchFamily="49" charset="-122"/>
                <a:ea typeface="仿宋" panose="02010609060101010101" pitchFamily="49" charset="-122"/>
                <a:cs typeface="+mn-ea"/>
                <a:sym typeface="+mn-lt"/>
              </a:rPr>
              <a:t>两者都是可重入锁。“可重入锁”概念是：自己可以再次获取自己的内部锁。比如一个线程获得了某个对象的锁，此时这个对象锁还没有释放，当其再次想要获取这个对象的锁的时候还是可以获取的，如果不可锁重入的话，就会造成死锁。同一个线程每次获取锁，锁的计数器都自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，所以要等到锁的计数器下降为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时才能释放锁。</a:t>
            </a:r>
          </a:p>
          <a:p>
            <a:r>
              <a:rPr lang="zh-CN" altLang="en-US" sz="2000" b="1" dirty="0">
                <a:latin typeface="仿宋" panose="02010609060101010101" pitchFamily="49" charset="-122"/>
                <a:ea typeface="仿宋" panose="02010609060101010101" pitchFamily="49" charset="-122"/>
                <a:cs typeface="+mn-ea"/>
                <a:sym typeface="+mn-lt"/>
              </a:rPr>
              <a:t>②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而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API</a:t>
            </a:r>
          </a:p>
          <a:p>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是依赖于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实现的，前面我们也讲到了 虚拟机团队在 </a:t>
            </a:r>
            <a:r>
              <a:rPr lang="en-US" altLang="zh-CN" sz="2000" b="1" dirty="0">
                <a:latin typeface="仿宋" panose="02010609060101010101" pitchFamily="49" charset="-122"/>
                <a:ea typeface="仿宋" panose="02010609060101010101" pitchFamily="49" charset="-122"/>
                <a:cs typeface="+mn-ea"/>
                <a:sym typeface="+mn-lt"/>
              </a:rPr>
              <a:t>JDK1.6 </a:t>
            </a:r>
            <a:r>
              <a:rPr lang="zh-CN" altLang="en-US" sz="2000" b="1" dirty="0">
                <a:latin typeface="仿宋" panose="02010609060101010101" pitchFamily="49" charset="-122"/>
                <a:ea typeface="仿宋" panose="02010609060101010101" pitchFamily="49" charset="-122"/>
                <a:cs typeface="+mn-ea"/>
                <a:sym typeface="+mn-lt"/>
              </a:rPr>
              <a:t>为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关键字进行了很多优化，但是这些优化都是在虚拟机层面实现的，并没有直接暴露给我们。</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CN" sz="2000" b="1" dirty="0">
                <a:latin typeface="仿宋" panose="02010609060101010101" pitchFamily="49" charset="-122"/>
                <a:ea typeface="仿宋" panose="02010609060101010101" pitchFamily="49" charset="-122"/>
                <a:cs typeface="+mn-ea"/>
                <a:sym typeface="+mn-lt"/>
              </a:rPr>
              <a:t>JDK </a:t>
            </a:r>
            <a:r>
              <a:rPr lang="zh-CN" altLang="en-US" sz="2000" b="1" dirty="0">
                <a:latin typeface="仿宋" panose="02010609060101010101" pitchFamily="49" charset="-122"/>
                <a:ea typeface="仿宋" panose="02010609060101010101" pitchFamily="49" charset="-122"/>
                <a:cs typeface="+mn-ea"/>
                <a:sym typeface="+mn-lt"/>
              </a:rPr>
              <a:t>层面实现的（也就是 </a:t>
            </a:r>
            <a:r>
              <a:rPr lang="en-US" altLang="zh-CN" sz="2000" b="1" dirty="0">
                <a:latin typeface="仿宋" panose="02010609060101010101" pitchFamily="49" charset="-122"/>
                <a:ea typeface="仿宋" panose="02010609060101010101" pitchFamily="49" charset="-122"/>
                <a:cs typeface="+mn-ea"/>
                <a:sym typeface="+mn-lt"/>
              </a:rPr>
              <a:t>API </a:t>
            </a:r>
            <a:r>
              <a:rPr lang="zh-CN" altLang="en-US" sz="2000" b="1" dirty="0">
                <a:latin typeface="仿宋" panose="02010609060101010101" pitchFamily="49" charset="-122"/>
                <a:ea typeface="仿宋" panose="02010609060101010101" pitchFamily="49" charset="-122"/>
                <a:cs typeface="+mn-ea"/>
                <a:sym typeface="+mn-lt"/>
              </a:rPr>
              <a:t>层面，需要 </a:t>
            </a:r>
            <a:r>
              <a:rPr lang="en-US" altLang="zh-CN" sz="2000" b="1" dirty="0">
                <a:latin typeface="仿宋" panose="02010609060101010101" pitchFamily="49" charset="-122"/>
                <a:ea typeface="仿宋" panose="02010609060101010101" pitchFamily="49" charset="-122"/>
                <a:cs typeface="+mn-ea"/>
                <a:sym typeface="+mn-lt"/>
              </a:rPr>
              <a:t>lock()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a:latin typeface="仿宋" panose="02010609060101010101" pitchFamily="49" charset="-122"/>
                <a:ea typeface="仿宋" panose="02010609060101010101" pitchFamily="49" charset="-122"/>
                <a:cs typeface="+mn-ea"/>
                <a:sym typeface="+mn-lt"/>
              </a:rPr>
              <a:t>unlock </a:t>
            </a:r>
            <a:r>
              <a:rPr lang="zh-CN" altLang="en-US" sz="2000" b="1" dirty="0">
                <a:latin typeface="仿宋" panose="02010609060101010101" pitchFamily="49" charset="-122"/>
                <a:ea typeface="仿宋" panose="02010609060101010101" pitchFamily="49" charset="-122"/>
                <a:cs typeface="+mn-ea"/>
                <a:sym typeface="+mn-lt"/>
              </a:rPr>
              <a:t>方法配合 </a:t>
            </a:r>
            <a:r>
              <a:rPr lang="en-US" altLang="zh-CN" sz="2000" b="1" dirty="0">
                <a:latin typeface="仿宋" panose="02010609060101010101" pitchFamily="49" charset="-122"/>
                <a:ea typeface="仿宋" panose="02010609060101010101" pitchFamily="49" charset="-122"/>
                <a:cs typeface="+mn-ea"/>
                <a:sym typeface="+mn-lt"/>
              </a:rPr>
              <a:t>try/finally </a:t>
            </a:r>
            <a:r>
              <a:rPr lang="zh-CN" altLang="en-US" sz="2000" b="1" dirty="0">
                <a:latin typeface="仿宋" panose="02010609060101010101" pitchFamily="49" charset="-122"/>
                <a:ea typeface="仿宋" panose="02010609060101010101" pitchFamily="49" charset="-122"/>
                <a:cs typeface="+mn-ea"/>
                <a:sym typeface="+mn-lt"/>
              </a:rPr>
              <a:t>语句块来完成），所以我们可以通过查看它的源代码，来看它是如何实现的。</a:t>
            </a:r>
          </a:p>
          <a:p>
            <a:r>
              <a:rPr lang="zh-CN" altLang="en-US" sz="2000" b="1" dirty="0">
                <a:latin typeface="仿宋" panose="02010609060101010101" pitchFamily="49" charset="-122"/>
                <a:ea typeface="仿宋" panose="02010609060101010101" pitchFamily="49" charset="-122"/>
                <a:cs typeface="+mn-ea"/>
                <a:sym typeface="+mn-lt"/>
              </a:rPr>
              <a:t>③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比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增加了一些高级功能</a:t>
            </a:r>
          </a:p>
          <a:p>
            <a:r>
              <a:rPr lang="zh-CN" altLang="en-US" sz="2000" b="1" dirty="0">
                <a:latin typeface="仿宋" panose="02010609060101010101" pitchFamily="49" charset="-122"/>
                <a:ea typeface="仿宋" panose="02010609060101010101" pitchFamily="49" charset="-122"/>
                <a:cs typeface="+mn-ea"/>
                <a:sym typeface="+mn-lt"/>
              </a:rPr>
              <a:t>相比</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增加了一些高级功能。主要来说主要有三点：①等待可中断；②可实现公平锁；③可实现选择性通知（锁可以绑定多个条件）</a:t>
            </a:r>
          </a:p>
        </p:txBody>
      </p:sp>
    </p:spTree>
    <p:extLst>
      <p:ext uri="{BB962C8B-B14F-4D97-AF65-F5344CB8AC3E}">
        <p14:creationId xmlns:p14="http://schemas.microsoft.com/office/powerpoint/2010/main" val="2873104096"/>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107235"/>
            <a:ext cx="11487142" cy="5632311"/>
          </a:xfrm>
          <a:prstGeom prst="rect">
            <a:avLst/>
          </a:prstGeom>
          <a:noFill/>
        </p:spPr>
        <p:txBody>
          <a:bodyPr wrap="square" rtlCol="0">
            <a:spAutoFit/>
          </a:bodyPr>
          <a:lstStyle/>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提供了一种能够中断等待锁的线程的机制，通过</a:t>
            </a:r>
            <a:r>
              <a:rPr lang="en-US" altLang="zh-CN" sz="2000" b="1" dirty="0" err="1">
                <a:latin typeface="仿宋" panose="02010609060101010101" pitchFamily="49" charset="-122"/>
                <a:ea typeface="仿宋" panose="02010609060101010101" pitchFamily="49" charset="-122"/>
                <a:cs typeface="+mn-ea"/>
                <a:sym typeface="+mn-lt"/>
              </a:rPr>
              <a:t>lock.lockInterruptibly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来实现这个机制。也就是说正在等待的线程可以选择放弃等待，改为处理其他事情。</a:t>
            </a:r>
          </a:p>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可以指定是公平锁还是非公平锁。而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只能是非公平锁。所谓的公平锁就是先等待的线程先获得锁。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默认情况是非公平的，可以通过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类的</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fair)</a:t>
            </a:r>
            <a:r>
              <a:rPr lang="zh-CN" altLang="en-US" sz="2000" b="1" dirty="0">
                <a:latin typeface="仿宋" panose="02010609060101010101" pitchFamily="49" charset="-122"/>
                <a:ea typeface="仿宋" panose="02010609060101010101" pitchFamily="49" charset="-122"/>
                <a:cs typeface="+mn-ea"/>
                <a:sym typeface="+mn-lt"/>
              </a:rPr>
              <a:t>构造方法来制定是否是公平的。</a:t>
            </a:r>
          </a:p>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方法相结合可以实现等待</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通知机制，</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类当然也可以实现，但是需要借助于</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接口与</a:t>
            </a:r>
            <a:r>
              <a:rPr lang="en-US" altLang="zh-CN" sz="2000" b="1" dirty="0" err="1">
                <a:latin typeface="仿宋" panose="02010609060101010101" pitchFamily="49" charset="-122"/>
                <a:ea typeface="仿宋" panose="02010609060101010101" pitchFamily="49" charset="-122"/>
                <a:cs typeface="+mn-ea"/>
                <a:sym typeface="+mn-lt"/>
              </a:rPr>
              <a:t>newCondition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是</a:t>
            </a:r>
            <a:r>
              <a:rPr lang="en-US" altLang="zh-CN" sz="2000" b="1" dirty="0">
                <a:latin typeface="仿宋" panose="02010609060101010101" pitchFamily="49" charset="-122"/>
                <a:ea typeface="仿宋" panose="02010609060101010101" pitchFamily="49" charset="-122"/>
                <a:cs typeface="+mn-ea"/>
                <a:sym typeface="+mn-lt"/>
              </a:rPr>
              <a:t>JDK1.5</a:t>
            </a:r>
            <a:r>
              <a:rPr lang="zh-CN" altLang="en-US" sz="2000" b="1" dirty="0">
                <a:latin typeface="仿宋" panose="02010609060101010101" pitchFamily="49" charset="-122"/>
                <a:ea typeface="仿宋" panose="02010609060101010101" pitchFamily="49" charset="-122"/>
                <a:cs typeface="+mn-ea"/>
                <a:sym typeface="+mn-lt"/>
              </a:rPr>
              <a:t>之后才有的，它具有很好的灵活性，比如可以实现多路通知功能也就是在一个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对象中可以创建多个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实例（即对象监视器），线程对象可以注册在指定的</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中，从而可以有选择性的进行线程通知，在调度线程上更加灵活。 在使用</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方法进行通知时，被通知的线程是由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选择的，用</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类结合</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实例可以实现“选择性通知” ，这个功能非常重要，而且是</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接口默认提供的。而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关键字就相当于整个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对象中只有一个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实例，所有的线程都注册在它一个身上。如果执行</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方法的话就会通知所有处于等待状态的线程这样会造成很大的效率问题，而</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实例的</a:t>
            </a:r>
            <a:r>
              <a:rPr lang="en-US" altLang="zh-CN" sz="2000" b="1" dirty="0" err="1">
                <a:latin typeface="仿宋" panose="02010609060101010101" pitchFamily="49" charset="-122"/>
                <a:ea typeface="仿宋" panose="02010609060101010101" pitchFamily="49" charset="-122"/>
                <a:cs typeface="+mn-ea"/>
                <a:sym typeface="+mn-lt"/>
              </a:rPr>
              <a:t>signalAll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 只会唤醒注册在该</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实例中的所有等待线程。</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如果你想使用上述功能，那么选择</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是一个不错的选择。</a:t>
            </a:r>
          </a:p>
          <a:p>
            <a:r>
              <a:rPr lang="zh-CN" altLang="en-US" sz="2000" b="1" dirty="0">
                <a:latin typeface="仿宋" panose="02010609060101010101" pitchFamily="49" charset="-122"/>
                <a:ea typeface="仿宋" panose="02010609060101010101" pitchFamily="49" charset="-122"/>
                <a:cs typeface="+mn-ea"/>
                <a:sym typeface="+mn-lt"/>
              </a:rPr>
              <a:t>④ 性能已不是选择标准</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90676307"/>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的区别补充</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2189275"/>
            <a:ext cx="11487142" cy="317009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深入理解</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有写</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后</a:t>
            </a:r>
            <a:r>
              <a:rPr lang="en-US" altLang="zh-CN" sz="2000" b="1" dirty="0" err="1">
                <a:latin typeface="仿宋" panose="02010609060101010101" pitchFamily="49" charset="-122"/>
                <a:ea typeface="仿宋" panose="02010609060101010101" pitchFamily="49" charset="-122"/>
                <a:cs typeface="+mn-ea"/>
                <a:sym typeface="+mn-lt"/>
              </a:rPr>
              <a:t>Sychronized</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RetrantLock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两者性能几乎持平，而</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之前在高争用的场景性能下降的厉害。而反观</a:t>
            </a:r>
            <a:r>
              <a:rPr lang="en-US" altLang="zh-CN" sz="2000" b="1" dirty="0">
                <a:latin typeface="仿宋" panose="02010609060101010101" pitchFamily="49" charset="-122"/>
                <a:ea typeface="仿宋" panose="02010609060101010101" pitchFamily="49" charset="-122"/>
                <a:cs typeface="+mn-ea"/>
                <a:sym typeface="+mn-lt"/>
              </a:rPr>
              <a:t>JDK</a:t>
            </a:r>
            <a:r>
              <a:rPr lang="zh-CN" altLang="en-US" sz="2000" b="1" dirty="0">
                <a:latin typeface="仿宋" panose="02010609060101010101" pitchFamily="49" charset="-122"/>
                <a:ea typeface="仿宋" panose="02010609060101010101" pitchFamily="49" charset="-122"/>
                <a:cs typeface="+mn-ea"/>
                <a:sym typeface="+mn-lt"/>
              </a:rPr>
              <a:t>做的优化，大部分都是针对非高争用场景，比如自旋，轻量级锁，偏向锁等。另外一旦锁膨胀为重量级锁就不会转换回来。 当然还有锁粗化，锁消除，适应性自旋在高并发的场景下也能优化性能。 当然从理论上面来讲，两种锁在性能应该在一个水平级别，与其说现在</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还不够好，不如说</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还有较大的优化的空间。甚至在某些场景</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有可能会比</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性能更好。（不然</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完全可以基于</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来实现</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虽然</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提供了便捷性的隐式获取锁释放锁机制（基于</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机制），但是它却缺少了获取锁与释放锁的可操作性，可中断、超时获取锁，且它为独占式在高并发场景下性能大打折扣。</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544507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rPr>
              <a:t>LockSupport</a:t>
            </a:r>
            <a:endParaRPr lang="en-US" altLang="zh-CN" sz="2400" b="1" dirty="0">
              <a:latin typeface="仿宋" panose="02010609060101010101" pitchFamily="49" charset="-122"/>
              <a:ea typeface="仿宋" panose="02010609060101010101" pitchFamily="49" charset="-122"/>
              <a:cs typeface="+mn-ea"/>
            </a:endParaRPr>
          </a:p>
          <a:p>
            <a:pPr marL="342900" indent="-342900">
              <a:buFont typeface="Wingdings" pitchFamily="2" charset="2"/>
              <a:buChar char="Ø"/>
            </a:pP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communication mechanism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775136" y="1410165"/>
            <a:ext cx="6183333" cy="3903987"/>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1643798" y="5368967"/>
            <a:ext cx="4432254" cy="400116"/>
          </a:xfrm>
          <a:prstGeom prst="rect">
            <a:avLst/>
          </a:prstGeom>
          <a:noFill/>
        </p:spPr>
        <p:txBody>
          <a:bodyPr wrap="square" lIns="91445" tIns="45723" rIns="91445" bIns="45723" rtlCol="0">
            <a:spAutoFit/>
          </a:bodyPr>
          <a:lstStyle/>
          <a:p>
            <a:pPr defTabSz="914083"/>
            <a:r>
              <a:rPr lang="id-ID" sz="2000" b="1" i="1" dirty="0" err="1">
                <a:latin typeface="仿宋" panose="02010609060101010101" pitchFamily="49" charset="-122"/>
                <a:ea typeface="仿宋" panose="02010609060101010101" pitchFamily="49" charset="-122"/>
                <a:cs typeface="+mn-ea"/>
                <a:sym typeface="+mn-lt"/>
              </a:rPr>
              <a:t>Message</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Passing</a:t>
            </a:r>
            <a:r>
              <a:rPr lang="id-ID" sz="2000" b="1" i="1" dirty="0">
                <a:latin typeface="仿宋" panose="02010609060101010101" pitchFamily="49" charset="-122"/>
                <a:ea typeface="仿宋" panose="02010609060101010101" pitchFamily="49" charset="-122"/>
                <a:cs typeface="+mn-ea"/>
                <a:sym typeface="+mn-lt"/>
              </a:rPr>
              <a:t> </a:t>
            </a:r>
            <a:r>
              <a:rPr lang="id-ID" sz="2000" b="1" i="1" dirty="0">
                <a:solidFill>
                  <a:srgbClr val="FF0000"/>
                </a:solidFill>
                <a:latin typeface="仿宋" panose="02010609060101010101" pitchFamily="49" charset="-122"/>
                <a:ea typeface="仿宋" panose="02010609060101010101" pitchFamily="49" charset="-122"/>
                <a:cs typeface="+mn-ea"/>
                <a:sym typeface="+mn-lt"/>
              </a:rPr>
              <a:t>VS</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Shared</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Memory</a:t>
            </a:r>
            <a:endParaRPr lang="id-ID" sz="2000" b="1" i="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4F821DFA-08E6-9A45-AE5F-F44E2187462C}"/>
              </a:ext>
            </a:extLst>
          </p:cNvPr>
          <p:cNvPicPr>
            <a:picLocks noChangeAspect="1"/>
          </p:cNvPicPr>
          <p:nvPr/>
        </p:nvPicPr>
        <p:blipFill>
          <a:blip r:embed="rId4"/>
          <a:stretch>
            <a:fillRect/>
          </a:stretch>
        </p:blipFill>
        <p:spPr>
          <a:xfrm>
            <a:off x="4239491" y="1321292"/>
            <a:ext cx="5936591" cy="4447791"/>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4401205"/>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，即队列同步器。它是构建锁或者其他同步组件的基础框架（如</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ReentrantReadWriteLock</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Semaphore</a:t>
            </a:r>
            <a:r>
              <a:rPr lang="zh-CN" altLang="en-US" sz="2000" b="1" dirty="0">
                <a:latin typeface="仿宋" panose="02010609060101010101" pitchFamily="49" charset="-122"/>
                <a:ea typeface="仿宋" panose="02010609060101010101" pitchFamily="49" charset="-122"/>
                <a:cs typeface="+mn-ea"/>
                <a:sym typeface="+mn-lt"/>
              </a:rPr>
              <a:t>等），</a:t>
            </a:r>
            <a:r>
              <a:rPr lang="en-US" altLang="zh-CN"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并发包的作者（</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）期望它能够成为实现大部分同步需求的基础。它是</a:t>
            </a:r>
            <a:r>
              <a:rPr lang="en-US" altLang="zh-CN"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并发包中的核心基础组件。</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解决了实现同步器时涉及到的大量细节问题，例如获取同步状态、</a:t>
            </a:r>
            <a:r>
              <a:rPr lang="en-US" altLang="zh-Hans"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同步队列。基于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来构建同步器可以带来很多好处。它不仅能够极大地减少实现工作，而且也不必处理在多个位置上发生的竞争问题。</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采用模板方式，</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实现了大量通用的方法，子类通过继承的方式实现</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pic>
        <p:nvPicPr>
          <p:cNvPr id="2" name="图片 1">
            <a:extLst>
              <a:ext uri="{FF2B5EF4-FFF2-40B4-BE49-F238E27FC236}">
                <a16:creationId xmlns:a16="http://schemas.microsoft.com/office/drawing/2014/main" id="{1FDA43AF-06AF-6047-B286-217906CEA0B4}"/>
              </a:ext>
            </a:extLst>
          </p:cNvPr>
          <p:cNvPicPr>
            <a:picLocks noChangeAspect="1"/>
          </p:cNvPicPr>
          <p:nvPr/>
        </p:nvPicPr>
        <p:blipFill>
          <a:blip r:embed="rId4"/>
          <a:stretch>
            <a:fillRect/>
          </a:stretch>
        </p:blipFill>
        <p:spPr>
          <a:xfrm>
            <a:off x="2936784" y="0"/>
            <a:ext cx="6318431" cy="6858000"/>
          </a:xfrm>
          <a:prstGeom prst="rect">
            <a:avLst/>
          </a:prstGeom>
        </p:spPr>
      </p:pic>
      <p:pic>
        <p:nvPicPr>
          <p:cNvPr id="4" name="图片 3">
            <a:extLst>
              <a:ext uri="{FF2B5EF4-FFF2-40B4-BE49-F238E27FC236}">
                <a16:creationId xmlns:a16="http://schemas.microsoft.com/office/drawing/2014/main" id="{6AC33DA3-BEFD-044B-8FFB-F4D1BBB437E1}"/>
              </a:ext>
            </a:extLst>
          </p:cNvPr>
          <p:cNvPicPr>
            <a:picLocks noChangeAspect="1"/>
          </p:cNvPicPr>
          <p:nvPr/>
        </p:nvPicPr>
        <p:blipFill>
          <a:blip r:embed="rId5"/>
          <a:stretch>
            <a:fillRect/>
          </a:stretch>
        </p:blipFill>
        <p:spPr>
          <a:xfrm>
            <a:off x="5469778" y="-3038"/>
            <a:ext cx="631843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470425"/>
            <a:ext cx="10874326" cy="4708981"/>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在基于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构建的同步器中，只能在一个时刻发生阻塞，从而降低上下文切换的开销，提高了吞吐量。同时在设计</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时充分考虑了可伸缩行，因此</a:t>
            </a:r>
            <a:r>
              <a:rPr lang="en-US" altLang="zh-Hans"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中所有基于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构建的同步器均可以获得这个优势。</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的主要使用方式是继承，子类通过继承同步器并实现它的抽象方法来管理同步状态。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使用一个</a:t>
            </a:r>
            <a:r>
              <a:rPr lang="en-US" altLang="zh-Hans" sz="2000" b="1" dirty="0" err="1">
                <a:latin typeface="仿宋" panose="02010609060101010101" pitchFamily="49" charset="-122"/>
                <a:ea typeface="仿宋" panose="02010609060101010101" pitchFamily="49" charset="-122"/>
                <a:cs typeface="+mn-ea"/>
                <a:sym typeface="+mn-lt"/>
              </a:rPr>
              <a:t>int</a:t>
            </a:r>
            <a:r>
              <a:rPr lang="zh-CN" altLang="en-US" sz="2000" b="1" dirty="0">
                <a:latin typeface="仿宋" panose="02010609060101010101" pitchFamily="49" charset="-122"/>
                <a:ea typeface="仿宋" panose="02010609060101010101" pitchFamily="49" charset="-122"/>
                <a:cs typeface="+mn-ea"/>
                <a:sym typeface="+mn-lt"/>
              </a:rPr>
              <a:t>类型的成员变量</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来表示同步状态，当</a:t>
            </a:r>
            <a:r>
              <a:rPr lang="en-US" altLang="zh-Hans" sz="2000" b="1" dirty="0">
                <a:latin typeface="仿宋" panose="02010609060101010101" pitchFamily="49" charset="-122"/>
                <a:ea typeface="仿宋" panose="02010609060101010101" pitchFamily="49" charset="-122"/>
                <a:cs typeface="+mn-ea"/>
                <a:sym typeface="+mn-lt"/>
              </a:rPr>
              <a:t>state&gt;0</a:t>
            </a:r>
            <a:r>
              <a:rPr lang="zh-CN" altLang="en-US" sz="2000" b="1" dirty="0">
                <a:latin typeface="仿宋" panose="02010609060101010101" pitchFamily="49" charset="-122"/>
                <a:ea typeface="仿宋" panose="02010609060101010101" pitchFamily="49" charset="-122"/>
                <a:cs typeface="+mn-ea"/>
                <a:sym typeface="+mn-lt"/>
              </a:rPr>
              <a:t>时表示已经获取了锁，当</a:t>
            </a:r>
            <a:r>
              <a:rPr lang="en-US" altLang="zh-Hans" sz="2000" b="1" dirty="0">
                <a:latin typeface="仿宋" panose="02010609060101010101" pitchFamily="49" charset="-122"/>
                <a:ea typeface="仿宋" panose="02010609060101010101" pitchFamily="49" charset="-122"/>
                <a:cs typeface="+mn-ea"/>
                <a:sym typeface="+mn-lt"/>
              </a:rPr>
              <a:t>state = 0</a:t>
            </a:r>
            <a:r>
              <a:rPr lang="zh-CN" altLang="en-US" sz="2000" b="1" dirty="0">
                <a:latin typeface="仿宋" panose="02010609060101010101" pitchFamily="49" charset="-122"/>
                <a:ea typeface="仿宋" panose="02010609060101010101" pitchFamily="49" charset="-122"/>
                <a:cs typeface="+mn-ea"/>
                <a:sym typeface="+mn-lt"/>
              </a:rPr>
              <a:t>时表示释放了锁。它提供了三个方法（</a:t>
            </a:r>
            <a:r>
              <a:rPr lang="en-US" altLang="zh-Hans" sz="2000" b="1" dirty="0" err="1">
                <a:latin typeface="仿宋" panose="02010609060101010101" pitchFamily="49" charset="-122"/>
                <a:ea typeface="仿宋" panose="02010609060101010101" pitchFamily="49" charset="-122"/>
                <a:cs typeface="+mn-ea"/>
                <a:sym typeface="+mn-lt"/>
              </a:rPr>
              <a:t>getState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newState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compareAndSetState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expect,int</a:t>
            </a:r>
            <a:r>
              <a:rPr lang="en-US" altLang="zh-Hans" sz="2000" b="1" dirty="0">
                <a:latin typeface="仿宋" panose="02010609060101010101" pitchFamily="49" charset="-122"/>
                <a:ea typeface="仿宋" panose="02010609060101010101" pitchFamily="49" charset="-122"/>
                <a:cs typeface="+mn-ea"/>
                <a:sym typeface="+mn-lt"/>
              </a:rPr>
              <a:t> update)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来对同步状态</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进行操作，当然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可以确保对</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的操作是安全的。</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通过内置的</a:t>
            </a:r>
            <a:r>
              <a:rPr lang="en-US" altLang="zh-Hans"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同步队列来完成资源获取线程的排队工作，如果当前线程获取同步状态失败（锁）时，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则会将当前线程以及等待状态等信息构造成一个节点（</a:t>
            </a:r>
            <a:r>
              <a:rPr lang="en-US" altLang="zh-Hans" sz="2000" b="1" dirty="0">
                <a:latin typeface="仿宋" panose="02010609060101010101" pitchFamily="49" charset="-122"/>
                <a:ea typeface="仿宋" panose="02010609060101010101" pitchFamily="49" charset="-122"/>
                <a:cs typeface="+mn-ea"/>
                <a:sym typeface="+mn-lt"/>
              </a:rPr>
              <a:t>Node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并将其加入同步队列，同时会阻塞当前线程，当同步状态释放时，则会把节点中的线程唤醒，使其再次尝试获取同步状态。</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3845382"/>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0874326"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getState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：返回同步状态的当前值；</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newState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：设置当前同步状态；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compareAndSetState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expect, </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update)</a:t>
            </a:r>
            <a:r>
              <a:rPr lang="zh-CN" altLang="en-US" sz="2000" b="1" dirty="0">
                <a:latin typeface="仿宋" panose="02010609060101010101" pitchFamily="49" charset="-122"/>
                <a:ea typeface="仿宋" panose="02010609060101010101" pitchFamily="49" charset="-122"/>
                <a:cs typeface="+mn-ea"/>
                <a:sym typeface="+mn-lt"/>
              </a:rPr>
              <a:t>：使用</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设置当前状态，该方法能够保证状态设置的原子性；</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：独占式获取同步状态，获取同步状态成功后，其他线程需要等待该线程释放同步状态才能获取同步状态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：共享式获取同步状态，返回值大于等于</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则表示获取成功，否则获取失败；</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isHeldExclusively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：当前同步器是否在独占式模式下被线程占用，一般该方法表示是否被当前线程所独占；</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4014705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1001705" cy="4401205"/>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：独占式获取同步状态，如果当前线程获取同步状态成功，则由该方法返回，否则，将会进入同步队列等待，该方法将会调用可重写的</a:t>
            </a: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相同，但是该方法响应中断，当前线程为获取到同步状态而进入到同步队列中，如果当前线程被中断，则该方法会抛出</a:t>
            </a:r>
            <a:r>
              <a:rPr lang="en-US" altLang="zh-CN" sz="2000" b="1" dirty="0" err="1">
                <a:latin typeface="仿宋" panose="02010609060101010101" pitchFamily="49" charset="-122"/>
                <a:ea typeface="仿宋" panose="02010609060101010101" pitchFamily="49" charset="-122"/>
                <a:cs typeface="+mn-ea"/>
                <a:sym typeface="+mn-lt"/>
              </a:rPr>
              <a:t>InterruptedException</a:t>
            </a:r>
            <a:r>
              <a:rPr lang="zh-CN" altLang="en-US" sz="2000" b="1" dirty="0">
                <a:latin typeface="仿宋" panose="02010609060101010101" pitchFamily="49" charset="-122"/>
                <a:ea typeface="仿宋" panose="02010609060101010101" pitchFamily="49" charset="-122"/>
                <a:cs typeface="+mn-ea"/>
                <a:sym typeface="+mn-lt"/>
              </a:rPr>
              <a:t>异常并返回；</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arg,long</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nanos</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：超时获取同步状态，如果当前线程在</a:t>
            </a:r>
            <a:r>
              <a:rPr lang="en-US" altLang="zh-CN" sz="2000" b="1" dirty="0" err="1">
                <a:latin typeface="仿宋" panose="02010609060101010101" pitchFamily="49" charset="-122"/>
                <a:ea typeface="仿宋" panose="02010609060101010101" pitchFamily="49" charset="-122"/>
                <a:cs typeface="+mn-ea"/>
                <a:sym typeface="+mn-lt"/>
              </a:rPr>
              <a:t>nanos</a:t>
            </a:r>
            <a:r>
              <a:rPr lang="zh-CN" altLang="en-US" sz="2000" b="1" dirty="0">
                <a:latin typeface="仿宋" panose="02010609060101010101" pitchFamily="49" charset="-122"/>
                <a:ea typeface="仿宋" panose="02010609060101010101" pitchFamily="49" charset="-122"/>
                <a:cs typeface="+mn-ea"/>
                <a:sym typeface="+mn-lt"/>
              </a:rPr>
              <a:t>时间内没有获取到同步状态，那么将会返回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，已经获取则返回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：共享式获取同步状态，如果当前线程未获取到同步状态，将会进入同步队列等待，与独占式的主要区别是在同一时刻可以有多个线程获取到同步状态；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：共享式获取同步状态，响应中断；</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 long </a:t>
            </a:r>
            <a:r>
              <a:rPr lang="en-US" altLang="zh-CN" sz="2000" b="1" dirty="0" err="1">
                <a:latin typeface="仿宋" panose="02010609060101010101" pitchFamily="49" charset="-122"/>
                <a:ea typeface="仿宋" panose="02010609060101010101" pitchFamily="49" charset="-122"/>
                <a:cs typeface="+mn-ea"/>
                <a:sym typeface="+mn-lt"/>
              </a:rPr>
              <a:t>nanosTimeout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：共享式获取同步状态，增加超时限制；</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release(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：独占式释放同步状态，该方法会在释放同步状态之后，将同步队列中第一个节点包含的线程唤醒；</a:t>
            </a:r>
          </a:p>
        </p:txBody>
      </p:sp>
    </p:spTree>
    <p:extLst>
      <p:ext uri="{BB962C8B-B14F-4D97-AF65-F5344CB8AC3E}">
        <p14:creationId xmlns:p14="http://schemas.microsoft.com/office/powerpoint/2010/main" val="420686806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CLH</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同步队列</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554419" y="1387830"/>
            <a:ext cx="11001705"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同步队列是一个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双向队列，</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依赖它来完成同步状态的管理，当前线程如果获取同步状态失败时，</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则会将当前线程已经等待状态等信息构造成一个节点（</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）并将其加入到</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同步队列，同时会阻塞当前线程，当同步状态释放时，会把首节点唤醒（公平锁），使其再次尝试获取同步状态。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同步队列中，一个节点表示一个线程，它保存着线程的引用（</a:t>
            </a:r>
            <a:r>
              <a:rPr lang="en-US" altLang="zh-CN" sz="2000" b="1" dirty="0">
                <a:latin typeface="仿宋" panose="02010609060101010101" pitchFamily="49" charset="-122"/>
                <a:ea typeface="仿宋" panose="02010609060101010101" pitchFamily="49" charset="-122"/>
                <a:cs typeface="+mn-ea"/>
                <a:sym typeface="+mn-lt"/>
              </a:rPr>
              <a:t>thread</a:t>
            </a:r>
            <a:r>
              <a:rPr lang="zh-CN" altLang="en-US" sz="2000" b="1" dirty="0">
                <a:latin typeface="仿宋" panose="02010609060101010101" pitchFamily="49" charset="-122"/>
                <a:ea typeface="仿宋" panose="02010609060101010101" pitchFamily="49" charset="-122"/>
                <a:cs typeface="+mn-ea"/>
                <a:sym typeface="+mn-lt"/>
              </a:rPr>
              <a:t>）、状态（</a:t>
            </a:r>
            <a:r>
              <a:rPr lang="en-US" altLang="zh-CN" sz="2000" b="1" dirty="0" err="1">
                <a:latin typeface="仿宋" panose="02010609060101010101" pitchFamily="49" charset="-122"/>
                <a:ea typeface="仿宋" panose="02010609060101010101" pitchFamily="49" charset="-122"/>
                <a:cs typeface="+mn-ea"/>
                <a:sym typeface="+mn-lt"/>
              </a:rPr>
              <a:t>waitStatus</a:t>
            </a:r>
            <a:r>
              <a:rPr lang="zh-CN" altLang="en-US" sz="2000" b="1" dirty="0">
                <a:latin typeface="仿宋" panose="02010609060101010101" pitchFamily="49" charset="-122"/>
                <a:ea typeface="仿宋" panose="02010609060101010101" pitchFamily="49" charset="-122"/>
                <a:cs typeface="+mn-ea"/>
                <a:sym typeface="+mn-lt"/>
              </a:rPr>
              <a:t>）、前驱节点（</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）、后继节点（</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），其定义如下：</a:t>
            </a:r>
          </a:p>
        </p:txBody>
      </p:sp>
      <p:pic>
        <p:nvPicPr>
          <p:cNvPr id="3" name="图片 2">
            <a:extLst>
              <a:ext uri="{FF2B5EF4-FFF2-40B4-BE49-F238E27FC236}">
                <a16:creationId xmlns:a16="http://schemas.microsoft.com/office/drawing/2014/main" id="{B9AECF0A-B368-804A-A01D-4E8C5B2A3A6A}"/>
              </a:ext>
            </a:extLst>
          </p:cNvPr>
          <p:cNvPicPr>
            <a:picLocks noChangeAspect="1"/>
          </p:cNvPicPr>
          <p:nvPr/>
        </p:nvPicPr>
        <p:blipFill>
          <a:blip r:embed="rId3"/>
          <a:stretch>
            <a:fillRect/>
          </a:stretch>
        </p:blipFill>
        <p:spPr>
          <a:xfrm>
            <a:off x="1068722" y="4172023"/>
            <a:ext cx="9194629" cy="2345569"/>
          </a:xfrm>
          <a:prstGeom prst="rect">
            <a:avLst/>
          </a:prstGeom>
        </p:spPr>
      </p:pic>
    </p:spTree>
    <p:extLst>
      <p:ext uri="{BB962C8B-B14F-4D97-AF65-F5344CB8AC3E}">
        <p14:creationId xmlns:p14="http://schemas.microsoft.com/office/powerpoint/2010/main" val="21861350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5B2239F-05A6-7245-B95F-33E8E425092F}"/>
              </a:ext>
            </a:extLst>
          </p:cNvPr>
          <p:cNvPicPr>
            <a:picLocks noChangeAspect="1"/>
          </p:cNvPicPr>
          <p:nvPr/>
        </p:nvPicPr>
        <p:blipFill>
          <a:blip r:embed="rId3"/>
          <a:stretch>
            <a:fillRect/>
          </a:stretch>
        </p:blipFill>
        <p:spPr>
          <a:xfrm>
            <a:off x="1643798" y="0"/>
            <a:ext cx="6449786" cy="6858000"/>
          </a:xfrm>
          <a:prstGeom prst="rect">
            <a:avLst/>
          </a:prstGeom>
        </p:spPr>
      </p:pic>
      <p:sp>
        <p:nvSpPr>
          <p:cNvPr id="8" name="TextBox 50">
            <a:extLst>
              <a:ext uri="{FF2B5EF4-FFF2-40B4-BE49-F238E27FC236}">
                <a16:creationId xmlns:a16="http://schemas.microsoft.com/office/drawing/2014/main" id="{6A03ECF7-2F91-5E4B-BF34-E47AEB8F6C49}"/>
              </a:ext>
            </a:extLst>
          </p:cNvPr>
          <p:cNvSpPr txBox="1"/>
          <p:nvPr/>
        </p:nvSpPr>
        <p:spPr>
          <a:xfrm>
            <a:off x="8093584" y="183905"/>
            <a:ext cx="3935506" cy="6555641"/>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队列入列，无非就是</a:t>
            </a:r>
            <a:r>
              <a:rPr lang="en-US" altLang="zh-CN" sz="2000" b="1" dirty="0">
                <a:latin typeface="仿宋" panose="02010609060101010101" pitchFamily="49" charset="-122"/>
                <a:ea typeface="仿宋" panose="02010609060101010101" pitchFamily="49" charset="-122"/>
                <a:cs typeface="+mn-ea"/>
                <a:sym typeface="+mn-lt"/>
              </a:rPr>
              <a:t>tail</a:t>
            </a:r>
            <a:r>
              <a:rPr lang="zh-CN" altLang="en-US" sz="2000" b="1" dirty="0">
                <a:latin typeface="仿宋" panose="02010609060101010101" pitchFamily="49" charset="-122"/>
                <a:ea typeface="仿宋" panose="02010609060101010101" pitchFamily="49" charset="-122"/>
                <a:cs typeface="+mn-ea"/>
                <a:sym typeface="+mn-lt"/>
              </a:rPr>
              <a:t>指向新节点、新节点的</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指向当前最后的节点，当前最后一个节点的</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指向当前节点。代码我们可以看看</a:t>
            </a:r>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a:t>
            </a:r>
          </a:p>
          <a:p>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先通过快速尝试设置尾节点，如果失败，则调用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方法设置尾节点</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在上面代码中，两个方法都是通过一个</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err="1">
                <a:latin typeface="仿宋" panose="02010609060101010101" pitchFamily="49" charset="-122"/>
                <a:ea typeface="仿宋" panose="02010609060101010101" pitchFamily="49" charset="-122"/>
                <a:cs typeface="+mn-ea"/>
                <a:sym typeface="+mn-lt"/>
              </a:rPr>
              <a:t>compareAndSetTail</a:t>
            </a:r>
            <a:r>
              <a:rPr lang="en-US" altLang="zh-CN" sz="2000" b="1" dirty="0">
                <a:latin typeface="仿宋" panose="02010609060101010101" pitchFamily="49" charset="-122"/>
                <a:ea typeface="仿宋" panose="02010609060101010101" pitchFamily="49" charset="-122"/>
                <a:cs typeface="+mn-ea"/>
                <a:sym typeface="+mn-lt"/>
              </a:rPr>
              <a:t>(Node expect, Node update)</a:t>
            </a:r>
            <a:r>
              <a:rPr lang="zh-CN" altLang="en-US" sz="2000" b="1" dirty="0">
                <a:latin typeface="仿宋" panose="02010609060101010101" pitchFamily="49" charset="-122"/>
                <a:ea typeface="仿宋" panose="02010609060101010101" pitchFamily="49" charset="-122"/>
                <a:cs typeface="+mn-ea"/>
                <a:sym typeface="+mn-lt"/>
              </a:rPr>
              <a:t>来设置尾节点，该方法可以确保节点是线程安全添加的。在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方法中，</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通过“死循环”的方式来保证节点可以正确添加，只有成功添加后，当前线程才会从该方法返回，否则会一直执行下去。</a:t>
            </a:r>
          </a:p>
        </p:txBody>
      </p:sp>
    </p:spTree>
    <p:extLst>
      <p:ext uri="{BB962C8B-B14F-4D97-AF65-F5344CB8AC3E}">
        <p14:creationId xmlns:p14="http://schemas.microsoft.com/office/powerpoint/2010/main" val="168473608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LockSupport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1015663"/>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LockSupport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park()</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和</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unpark</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方法实现阻塞线程和解除线程阻塞</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实现的阻塞和解除阻塞是基于”许可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(permit)”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作为关联</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,permit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相当于一个信号量</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(0,1),</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默认是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0.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线程之间不再需要一个</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Object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或者其它变量来存储状态</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7B358F42-D252-EA47-802A-C1D0132640A3}"/>
              </a:ext>
            </a:extLst>
          </p:cNvPr>
          <p:cNvSpPr txBox="1"/>
          <p:nvPr/>
        </p:nvSpPr>
        <p:spPr>
          <a:xfrm>
            <a:off x="265176" y="2409250"/>
            <a:ext cx="11574524" cy="4093428"/>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核心函数分析</a:t>
            </a:r>
          </a:p>
          <a:p>
            <a:r>
              <a:rPr lang="zh-CN" altLang="en-US" sz="2000" b="1" dirty="0">
                <a:latin typeface="FangSong" panose="02010609060101010101" pitchFamily="49" charset="-122"/>
                <a:ea typeface="FangSong" panose="02010609060101010101" pitchFamily="49" charset="-122"/>
              </a:rPr>
              <a:t>　　在分析</a:t>
            </a:r>
            <a:r>
              <a:rPr lang="en-US" altLang="zh-CN" sz="2000" b="1" dirty="0" err="1">
                <a:latin typeface="FangSong" panose="02010609060101010101" pitchFamily="49" charset="-122"/>
                <a:ea typeface="FangSong" panose="02010609060101010101" pitchFamily="49" charset="-122"/>
              </a:rPr>
              <a:t>LockSupport</a:t>
            </a:r>
            <a:r>
              <a:rPr lang="zh-CN" altLang="en-US" sz="2000" b="1" dirty="0">
                <a:latin typeface="FangSong" panose="02010609060101010101" pitchFamily="49" charset="-122"/>
                <a:ea typeface="FangSong" panose="02010609060101010101" pitchFamily="49" charset="-122"/>
              </a:rPr>
              <a:t>函数之前，先引入</a:t>
            </a:r>
            <a:r>
              <a:rPr lang="en-US" altLang="zh-CN" sz="2000" b="1" dirty="0" err="1">
                <a:latin typeface="FangSong" panose="02010609060101010101" pitchFamily="49" charset="-122"/>
                <a:ea typeface="FangSong" panose="02010609060101010101" pitchFamily="49" charset="-122"/>
              </a:rPr>
              <a:t>sun.misc.Unsafe</a:t>
            </a:r>
            <a:r>
              <a:rPr lang="zh-CN" altLang="en-US" sz="2000" b="1" dirty="0">
                <a:latin typeface="FangSong" panose="02010609060101010101" pitchFamily="49" charset="-122"/>
                <a:ea typeface="FangSong" panose="02010609060101010101" pitchFamily="49" charset="-122"/>
              </a:rPr>
              <a:t>类中的</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和</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函数，因为</a:t>
            </a:r>
            <a:r>
              <a:rPr lang="en-US" altLang="zh-CN" sz="2000" b="1" dirty="0" err="1">
                <a:latin typeface="FangSong" panose="02010609060101010101" pitchFamily="49" charset="-122"/>
                <a:ea typeface="FangSong" panose="02010609060101010101" pitchFamily="49" charset="-122"/>
              </a:rPr>
              <a:t>LockSupport</a:t>
            </a:r>
            <a:r>
              <a:rPr lang="zh-CN" altLang="en-US" sz="2000" b="1" dirty="0">
                <a:latin typeface="FangSong" panose="02010609060101010101" pitchFamily="49" charset="-122"/>
                <a:ea typeface="FangSong" panose="02010609060101010101" pitchFamily="49" charset="-122"/>
              </a:rPr>
              <a:t>的核心函数都是基于</a:t>
            </a:r>
            <a:r>
              <a:rPr lang="en-US" altLang="zh-CN" sz="2000" b="1" dirty="0">
                <a:latin typeface="FangSong" panose="02010609060101010101" pitchFamily="49" charset="-122"/>
                <a:ea typeface="FangSong" panose="02010609060101010101" pitchFamily="49" charset="-122"/>
              </a:rPr>
              <a:t>Unsafe</a:t>
            </a:r>
            <a:r>
              <a:rPr lang="zh-CN" altLang="en-US" sz="2000" b="1" dirty="0">
                <a:latin typeface="FangSong" panose="02010609060101010101" pitchFamily="49" charset="-122"/>
                <a:ea typeface="FangSong" panose="02010609060101010101" pitchFamily="49" charset="-122"/>
              </a:rPr>
              <a:t>类中定义的</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和</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函数，下面给出两个函数的定义。　　</a:t>
            </a:r>
          </a:p>
          <a:p>
            <a:r>
              <a:rPr lang="en-US" altLang="zh-CN" sz="2000" b="1" dirty="0">
                <a:latin typeface="FangSong" panose="02010609060101010101" pitchFamily="49" charset="-122"/>
                <a:ea typeface="FangSong" panose="02010609060101010101" pitchFamily="49" charset="-122"/>
              </a:rPr>
              <a:t>public native void park(</a:t>
            </a:r>
            <a:r>
              <a:rPr lang="en-US" altLang="zh-CN" sz="2000" b="1" dirty="0" err="1">
                <a:latin typeface="FangSong" panose="02010609060101010101" pitchFamily="49" charset="-122"/>
                <a:ea typeface="FangSong" panose="02010609060101010101" pitchFamily="49" charset="-122"/>
              </a:rPr>
              <a:t>boolean</a:t>
            </a:r>
            <a:r>
              <a:rPr lang="en-US" altLang="zh-CN" sz="2000" b="1" dirty="0">
                <a:latin typeface="FangSong" panose="02010609060101010101" pitchFamily="49" charset="-122"/>
                <a:ea typeface="FangSong" panose="02010609060101010101" pitchFamily="49" charset="-122"/>
              </a:rPr>
              <a:t> </a:t>
            </a:r>
            <a:r>
              <a:rPr lang="en-US" altLang="zh-CN" sz="2000" b="1" dirty="0" err="1">
                <a:latin typeface="FangSong" panose="02010609060101010101" pitchFamily="49" charset="-122"/>
                <a:ea typeface="FangSong" panose="02010609060101010101" pitchFamily="49" charset="-122"/>
              </a:rPr>
              <a:t>isAbsolute</a:t>
            </a:r>
            <a:r>
              <a:rPr lang="en-US" altLang="zh-CN" sz="2000" b="1" dirty="0">
                <a:latin typeface="FangSong" panose="02010609060101010101" pitchFamily="49" charset="-122"/>
                <a:ea typeface="FangSong" panose="02010609060101010101" pitchFamily="49" charset="-122"/>
              </a:rPr>
              <a:t>, long time); public native void </a:t>
            </a:r>
            <a:r>
              <a:rPr lang="en-US" altLang="zh-CN" sz="2000" b="1" dirty="0" err="1">
                <a:latin typeface="FangSong" panose="02010609060101010101" pitchFamily="49" charset="-122"/>
                <a:ea typeface="FangSong" panose="02010609060101010101" pitchFamily="49" charset="-122"/>
              </a:rPr>
              <a:t>unpark</a:t>
            </a:r>
            <a:r>
              <a:rPr lang="en-US" altLang="zh-CN" sz="2000" b="1" dirty="0">
                <a:latin typeface="FangSong" panose="02010609060101010101" pitchFamily="49" charset="-122"/>
                <a:ea typeface="FangSong" panose="02010609060101010101" pitchFamily="49" charset="-122"/>
              </a:rPr>
              <a:t>(Thread thread);</a:t>
            </a:r>
          </a:p>
          <a:p>
            <a:r>
              <a:rPr lang="zh-CN" altLang="en-US" sz="2000" b="1" dirty="0">
                <a:latin typeface="FangSong" panose="02010609060101010101" pitchFamily="49" charset="-122"/>
                <a:ea typeface="FangSong" panose="02010609060101010101" pitchFamily="49" charset="-122"/>
              </a:rPr>
              <a:t>　　说明：对两个函数的说明如下</a:t>
            </a:r>
          </a:p>
          <a:p>
            <a:pPr marL="342900" indent="-342900">
              <a:buFont typeface="Wingdings" pitchFamily="2" charset="2"/>
              <a:buChar char="Ø"/>
            </a:pP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函数，阻塞线程，并且该线程在下列情况发生之前都会被阻塞：</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① 调用</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函数，释放该线程的许可。</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② 该线程被中断。</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③ 设置的时间到了。并且，当</a:t>
            </a:r>
            <a:r>
              <a:rPr lang="en-US" altLang="zh-CN" sz="2000" b="1" dirty="0">
                <a:latin typeface="FangSong" panose="02010609060101010101" pitchFamily="49" charset="-122"/>
                <a:ea typeface="FangSong" panose="02010609060101010101" pitchFamily="49" charset="-122"/>
              </a:rPr>
              <a:t>time</a:t>
            </a:r>
            <a:r>
              <a:rPr lang="zh-CN" altLang="en-US" sz="2000" b="1" dirty="0">
                <a:latin typeface="FangSong" panose="02010609060101010101" pitchFamily="49" charset="-122"/>
                <a:ea typeface="FangSong" panose="02010609060101010101" pitchFamily="49" charset="-122"/>
              </a:rPr>
              <a:t>为绝对时间时，</a:t>
            </a:r>
            <a:r>
              <a:rPr lang="en-US" altLang="zh-CN" sz="2000" b="1" dirty="0" err="1">
                <a:latin typeface="FangSong" panose="02010609060101010101" pitchFamily="49" charset="-122"/>
                <a:ea typeface="FangSong" panose="02010609060101010101" pitchFamily="49" charset="-122"/>
              </a:rPr>
              <a:t>isAbsolute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true</a:t>
            </a:r>
            <a:r>
              <a:rPr lang="zh-CN" altLang="en-US" sz="2000" b="1" dirty="0">
                <a:latin typeface="FangSong" panose="02010609060101010101" pitchFamily="49" charset="-122"/>
                <a:ea typeface="FangSong" panose="02010609060101010101" pitchFamily="49" charset="-122"/>
              </a:rPr>
              <a:t>，否则，</a:t>
            </a:r>
            <a:r>
              <a:rPr lang="en-US" altLang="zh-CN" sz="2000" b="1" dirty="0" err="1">
                <a:latin typeface="FangSong" panose="02010609060101010101" pitchFamily="49" charset="-122"/>
                <a:ea typeface="FangSong" panose="02010609060101010101" pitchFamily="49" charset="-122"/>
              </a:rPr>
              <a:t>isAbsolute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false</a:t>
            </a:r>
            <a:r>
              <a:rPr lang="zh-CN" altLang="en-US" sz="2000" b="1" dirty="0">
                <a:latin typeface="FangSong" panose="02010609060101010101" pitchFamily="49" charset="-122"/>
                <a:ea typeface="FangSong" panose="02010609060101010101" pitchFamily="49" charset="-122"/>
              </a:rPr>
              <a:t>。当</a:t>
            </a:r>
            <a:r>
              <a:rPr lang="en-US" altLang="zh-CN" sz="2000" b="1" dirty="0">
                <a:latin typeface="FangSong" panose="02010609060101010101" pitchFamily="49" charset="-122"/>
                <a:ea typeface="FangSong" panose="02010609060101010101" pitchFamily="49" charset="-122"/>
              </a:rPr>
              <a:t>time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0</a:t>
            </a:r>
            <a:r>
              <a:rPr lang="zh-CN" altLang="en-US" sz="2000" b="1" dirty="0">
                <a:latin typeface="FangSong" panose="02010609060101010101" pitchFamily="49" charset="-122"/>
                <a:ea typeface="FangSong" panose="02010609060101010101" pitchFamily="49" charset="-122"/>
              </a:rPr>
              <a:t>时，表示无限等待，直到</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发生。</a:t>
            </a:r>
          </a:p>
          <a:p>
            <a:pPr marL="342900" indent="-342900">
              <a:buFont typeface="Wingdings" pitchFamily="2" charset="2"/>
              <a:buChar char="Ø"/>
            </a:pP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函数，释放线程的许可，即激活调用</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后阻塞的线程。这个函数不是安全的，调用这个函数时要确保线程依旧存活。</a:t>
            </a:r>
          </a:p>
        </p:txBody>
      </p:sp>
    </p:spTree>
    <p:extLst>
      <p:ext uri="{BB962C8B-B14F-4D97-AF65-F5344CB8AC3E}">
        <p14:creationId xmlns:p14="http://schemas.microsoft.com/office/powerpoint/2010/main" val="357054104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Communicate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processor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4695757" y="1783538"/>
            <a:ext cx="2359055" cy="461671"/>
          </a:xfrm>
          <a:prstGeom prst="rect">
            <a:avLst/>
          </a:prstGeom>
          <a:noFill/>
        </p:spPr>
        <p:txBody>
          <a:bodyPr wrap="square" lIns="91445" tIns="45723" rIns="91445" bIns="45723" rtlCol="0">
            <a:spAutoFit/>
          </a:bodyPr>
          <a:lstStyle/>
          <a:p>
            <a:pPr defTabSz="914083"/>
            <a:r>
              <a:rPr lang="id-ID" sz="2400" b="1" i="1" dirty="0">
                <a:latin typeface="仿宋" panose="02010609060101010101" pitchFamily="49" charset="-122"/>
                <a:ea typeface="仿宋" panose="02010609060101010101" pitchFamily="49" charset="-122"/>
                <a:cs typeface="+mn-ea"/>
                <a:sym typeface="+mn-lt"/>
              </a:rPr>
              <a:t>CSP </a:t>
            </a:r>
            <a:r>
              <a:rPr lang="id-ID" sz="2400" b="1" i="1" dirty="0">
                <a:solidFill>
                  <a:srgbClr val="FF0000"/>
                </a:solidFill>
                <a:latin typeface="仿宋" panose="02010609060101010101" pitchFamily="49" charset="-122"/>
                <a:ea typeface="仿宋" panose="02010609060101010101" pitchFamily="49" charset="-122"/>
                <a:cs typeface="+mn-ea"/>
                <a:sym typeface="+mn-lt"/>
              </a:rPr>
              <a:t>VS</a:t>
            </a:r>
            <a:r>
              <a:rPr lang="id-ID" sz="2400" b="1" i="1" dirty="0">
                <a:latin typeface="仿宋" panose="02010609060101010101" pitchFamily="49" charset="-122"/>
                <a:ea typeface="仿宋" panose="02010609060101010101" pitchFamily="49" charset="-122"/>
                <a:cs typeface="+mn-ea"/>
                <a:sym typeface="+mn-lt"/>
              </a:rPr>
              <a:t> </a:t>
            </a:r>
            <a:r>
              <a:rPr lang="id-ID" sz="2400" b="1" i="1" dirty="0" err="1">
                <a:latin typeface="仿宋" panose="02010609060101010101" pitchFamily="49" charset="-122"/>
                <a:ea typeface="仿宋" panose="02010609060101010101" pitchFamily="49" charset="-122"/>
                <a:cs typeface="+mn-ea"/>
                <a:sym typeface="+mn-lt"/>
              </a:rPr>
              <a:t>Actor</a:t>
            </a:r>
            <a:endParaRPr lang="id-ID" sz="2400" b="1" i="1" dirty="0">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EA67AF5-A7CF-4846-923B-713794682389}"/>
              </a:ext>
            </a:extLst>
          </p:cNvPr>
          <p:cNvPicPr>
            <a:picLocks noChangeAspect="1"/>
          </p:cNvPicPr>
          <p:nvPr/>
        </p:nvPicPr>
        <p:blipFill>
          <a:blip r:embed="rId3"/>
          <a:stretch>
            <a:fillRect/>
          </a:stretch>
        </p:blipFill>
        <p:spPr>
          <a:xfrm>
            <a:off x="775137" y="2183654"/>
            <a:ext cx="4498376" cy="3013734"/>
          </a:xfrm>
          <a:prstGeom prst="rect">
            <a:avLst/>
          </a:prstGeom>
        </p:spPr>
      </p:pic>
      <p:pic>
        <p:nvPicPr>
          <p:cNvPr id="7" name="图片 6">
            <a:extLst>
              <a:ext uri="{FF2B5EF4-FFF2-40B4-BE49-F238E27FC236}">
                <a16:creationId xmlns:a16="http://schemas.microsoft.com/office/drawing/2014/main" id="{9095D1E7-D8B2-9D4D-BC61-6810CEEFE46A}"/>
              </a:ext>
            </a:extLst>
          </p:cNvPr>
          <p:cNvPicPr>
            <a:picLocks noChangeAspect="1"/>
          </p:cNvPicPr>
          <p:nvPr/>
        </p:nvPicPr>
        <p:blipFill>
          <a:blip r:embed="rId4"/>
          <a:stretch>
            <a:fillRect/>
          </a:stretch>
        </p:blipFill>
        <p:spPr>
          <a:xfrm>
            <a:off x="5615034" y="2303812"/>
            <a:ext cx="5637766" cy="2648575"/>
          </a:xfrm>
          <a:prstGeom prst="rect">
            <a:avLst/>
          </a:prstGeom>
        </p:spPr>
      </p:pic>
      <p:sp>
        <p:nvSpPr>
          <p:cNvPr id="8" name="TextBox 100">
            <a:extLst>
              <a:ext uri="{FF2B5EF4-FFF2-40B4-BE49-F238E27FC236}">
                <a16:creationId xmlns:a16="http://schemas.microsoft.com/office/drawing/2014/main" id="{640F6E91-7975-2F40-88D3-F6BE235D6C03}"/>
              </a:ext>
            </a:extLst>
          </p:cNvPr>
          <p:cNvSpPr txBox="1"/>
          <p:nvPr/>
        </p:nvSpPr>
        <p:spPr>
          <a:xfrm>
            <a:off x="4398380" y="5999559"/>
            <a:ext cx="7318949" cy="646337"/>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blog.csdn.net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hotdust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article</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details</a:t>
            </a:r>
            <a:r>
              <a:rPr lang="id-ID" b="1" i="1" dirty="0">
                <a:solidFill>
                  <a:srgbClr val="06080A"/>
                </a:solidFill>
                <a:latin typeface="仿宋" panose="02010609060101010101" pitchFamily="49" charset="-122"/>
                <a:ea typeface="仿宋" panose="02010609060101010101" pitchFamily="49" charset="-122"/>
                <a:cs typeface="+mn-ea"/>
                <a:sym typeface="+mn-lt"/>
              </a:rPr>
              <a:t>/72475630</a:t>
            </a:r>
          </a:p>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www.jdon.com</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concurrent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actor-csp.html</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72806583"/>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Monitor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8" name="图片 7">
            <a:extLst>
              <a:ext uri="{FF2B5EF4-FFF2-40B4-BE49-F238E27FC236}">
                <a16:creationId xmlns:a16="http://schemas.microsoft.com/office/drawing/2014/main" id="{AB462E64-06EF-DC47-8319-39E75B628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1400145"/>
            <a:ext cx="7705725" cy="4305300"/>
          </a:xfrm>
          <a:prstGeom prst="rect">
            <a:avLst/>
          </a:prstGeom>
        </p:spPr>
      </p:pic>
    </p:spTree>
    <p:extLst>
      <p:ext uri="{BB962C8B-B14F-4D97-AF65-F5344CB8AC3E}">
        <p14:creationId xmlns:p14="http://schemas.microsoft.com/office/powerpoint/2010/main" val="2796421658"/>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DeadLock</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F25B9AE8-781D-B743-B9A5-7483EB034321}"/>
              </a:ext>
            </a:extLst>
          </p:cNvPr>
          <p:cNvPicPr>
            <a:picLocks noChangeAspect="1"/>
          </p:cNvPicPr>
          <p:nvPr/>
        </p:nvPicPr>
        <p:blipFill>
          <a:blip r:embed="rId3"/>
          <a:stretch>
            <a:fillRect/>
          </a:stretch>
        </p:blipFill>
        <p:spPr>
          <a:xfrm>
            <a:off x="387568" y="1303179"/>
            <a:ext cx="6025388" cy="3672408"/>
          </a:xfrm>
          <a:prstGeom prst="rect">
            <a:avLst/>
          </a:prstGeom>
        </p:spPr>
      </p:pic>
      <p:sp>
        <p:nvSpPr>
          <p:cNvPr id="8" name="TextBox 50">
            <a:extLst>
              <a:ext uri="{FF2B5EF4-FFF2-40B4-BE49-F238E27FC236}">
                <a16:creationId xmlns:a16="http://schemas.microsoft.com/office/drawing/2014/main" id="{A88D0149-4C3F-5946-AEDF-7548D15484E3}"/>
              </a:ext>
            </a:extLst>
          </p:cNvPr>
          <p:cNvSpPr txBox="1"/>
          <p:nvPr/>
        </p:nvSpPr>
        <p:spPr>
          <a:xfrm>
            <a:off x="6518741" y="1260747"/>
            <a:ext cx="3662990" cy="1569660"/>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Mutual exclusion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No preemption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Hold and wait</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Circular waiting</a:t>
            </a:r>
          </a:p>
        </p:txBody>
      </p:sp>
      <p:sp>
        <p:nvSpPr>
          <p:cNvPr id="9" name="TextBox 50">
            <a:extLst>
              <a:ext uri="{FF2B5EF4-FFF2-40B4-BE49-F238E27FC236}">
                <a16:creationId xmlns:a16="http://schemas.microsoft.com/office/drawing/2014/main" id="{312BE639-F34F-9B46-9672-E2C61E0DE354}"/>
              </a:ext>
            </a:extLst>
          </p:cNvPr>
          <p:cNvSpPr txBox="1"/>
          <p:nvPr/>
        </p:nvSpPr>
        <p:spPr>
          <a:xfrm>
            <a:off x="6495832" y="4539278"/>
            <a:ext cx="558837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Reboot the system</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Get the lock in the same order</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Lock time limit</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Deadlock detection</a:t>
            </a:r>
          </a:p>
        </p:txBody>
      </p:sp>
      <p:pic>
        <p:nvPicPr>
          <p:cNvPr id="4" name="图片 3">
            <a:extLst>
              <a:ext uri="{FF2B5EF4-FFF2-40B4-BE49-F238E27FC236}">
                <a16:creationId xmlns:a16="http://schemas.microsoft.com/office/drawing/2014/main" id="{215FE37D-E928-2047-8E2A-5814BD764ABD}"/>
              </a:ext>
            </a:extLst>
          </p:cNvPr>
          <p:cNvPicPr>
            <a:picLocks noChangeAspect="1"/>
          </p:cNvPicPr>
          <p:nvPr/>
        </p:nvPicPr>
        <p:blipFill>
          <a:blip r:embed="rId4"/>
          <a:stretch>
            <a:fillRect/>
          </a:stretch>
        </p:blipFill>
        <p:spPr>
          <a:xfrm>
            <a:off x="7416786" y="3459778"/>
            <a:ext cx="1866900" cy="1079500"/>
          </a:xfrm>
          <a:prstGeom prst="rect">
            <a:avLst/>
          </a:prstGeom>
        </p:spPr>
      </p:pic>
    </p:spTree>
    <p:extLst>
      <p:ext uri="{BB962C8B-B14F-4D97-AF65-F5344CB8AC3E}">
        <p14:creationId xmlns:p14="http://schemas.microsoft.com/office/powerpoint/2010/main" val="276813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多线程编程中易犯的错误</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3111335" y="1736203"/>
            <a:ext cx="8579095"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锁范围过大</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多把锁使用造成死锁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多个共享变量共用一把锁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无意识地启动线程过多，超过最大限制</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调用线程的 </a:t>
            </a:r>
            <a:r>
              <a:rPr lang="en-US" altLang="zh-CN" sz="2400" b="1" dirty="0">
                <a:latin typeface="仿宋" panose="02010609060101010101" pitchFamily="49" charset="-122"/>
                <a:ea typeface="仿宋" panose="02010609060101010101" pitchFamily="49" charset="-122"/>
                <a:cs typeface="+mn-ea"/>
                <a:sym typeface="+mn-lt"/>
              </a:rPr>
              <a:t>interrupted() </a:t>
            </a:r>
            <a:r>
              <a:rPr lang="zh-CN" altLang="en-US" sz="2400" b="1" dirty="0">
                <a:latin typeface="仿宋" panose="02010609060101010101" pitchFamily="49" charset="-122"/>
                <a:ea typeface="仿宋" panose="02010609060101010101" pitchFamily="49" charset="-122"/>
                <a:cs typeface="+mn-ea"/>
                <a:sym typeface="+mn-lt"/>
              </a:rPr>
              <a:t>方法硬性去停止线程，而不是通过 </a:t>
            </a:r>
            <a:r>
              <a:rPr lang="en-US" altLang="zh-CN" sz="2400" b="1" dirty="0">
                <a:latin typeface="仿宋" panose="02010609060101010101" pitchFamily="49" charset="-122"/>
                <a:ea typeface="仿宋" panose="02010609060101010101" pitchFamily="49" charset="-122"/>
                <a:cs typeface="+mn-ea"/>
                <a:sym typeface="+mn-lt"/>
              </a:rPr>
              <a:t>run() </a:t>
            </a:r>
            <a:r>
              <a:rPr lang="zh-CN" altLang="en-US" sz="2400" b="1" dirty="0">
                <a:latin typeface="仿宋" panose="02010609060101010101" pitchFamily="49" charset="-122"/>
                <a:ea typeface="仿宋" panose="02010609060101010101" pitchFamily="49" charset="-122"/>
                <a:cs typeface="+mn-ea"/>
                <a:sym typeface="+mn-lt"/>
              </a:rPr>
              <a:t>的正常退出 </a:t>
            </a:r>
            <a:r>
              <a:rPr lang="en-US" altLang="zh-CN" sz="2400" b="1" dirty="0">
                <a:latin typeface="仿宋" panose="02010609060101010101" pitchFamily="49" charset="-122"/>
                <a:ea typeface="仿宋" panose="02010609060101010101" pitchFamily="49" charset="-122"/>
                <a:cs typeface="+mn-ea"/>
                <a:sym typeface="+mn-lt"/>
              </a:rPr>
              <a:t>(return) </a:t>
            </a:r>
            <a:r>
              <a:rPr lang="zh-CN" altLang="en-US" sz="2400" b="1" dirty="0">
                <a:latin typeface="仿宋" panose="02010609060101010101" pitchFamily="49" charset="-122"/>
                <a:ea typeface="仿宋" panose="02010609060101010101" pitchFamily="49" charset="-122"/>
                <a:cs typeface="+mn-ea"/>
                <a:sym typeface="+mn-lt"/>
              </a:rPr>
              <a:t>来结束线程</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808F1D5B-FFBE-2C4C-8201-396AB6ABA0BE}"/>
              </a:ext>
            </a:extLst>
          </p:cNvPr>
          <p:cNvPicPr>
            <a:picLocks noChangeAspect="1"/>
          </p:cNvPicPr>
          <p:nvPr/>
        </p:nvPicPr>
        <p:blipFill>
          <a:blip r:embed="rId3"/>
          <a:stretch>
            <a:fillRect/>
          </a:stretch>
        </p:blipFill>
        <p:spPr>
          <a:xfrm>
            <a:off x="775136" y="1736203"/>
            <a:ext cx="1892300" cy="1879600"/>
          </a:xfrm>
          <a:prstGeom prst="rect">
            <a:avLst/>
          </a:prstGeom>
        </p:spPr>
      </p:pic>
    </p:spTree>
    <p:extLst>
      <p:ext uri="{BB962C8B-B14F-4D97-AF65-F5344CB8AC3E}">
        <p14:creationId xmlns:p14="http://schemas.microsoft.com/office/powerpoint/2010/main" val="390148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 create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1BA732BB-2E08-4C48-A3A5-E7FA2886EBD9}"/>
              </a:ext>
            </a:extLst>
          </p:cNvPr>
          <p:cNvPicPr>
            <a:picLocks noChangeAspect="1"/>
          </p:cNvPicPr>
          <p:nvPr/>
        </p:nvPicPr>
        <p:blipFill>
          <a:blip r:embed="rId3"/>
          <a:stretch>
            <a:fillRect/>
          </a:stretch>
        </p:blipFill>
        <p:spPr>
          <a:xfrm>
            <a:off x="1167323" y="1297296"/>
            <a:ext cx="8445500" cy="4610100"/>
          </a:xfrm>
          <a:prstGeom prst="rect">
            <a:avLst/>
          </a:prstGeom>
        </p:spPr>
      </p:pic>
      <p:pic>
        <p:nvPicPr>
          <p:cNvPr id="5" name="图片 4">
            <a:extLst>
              <a:ext uri="{FF2B5EF4-FFF2-40B4-BE49-F238E27FC236}">
                <a16:creationId xmlns:a16="http://schemas.microsoft.com/office/drawing/2014/main" id="{18E44EE8-2B78-9C4E-A509-EAC61A6941C4}"/>
              </a:ext>
            </a:extLst>
          </p:cNvPr>
          <p:cNvPicPr>
            <a:picLocks noChangeAspect="1"/>
          </p:cNvPicPr>
          <p:nvPr/>
        </p:nvPicPr>
        <p:blipFill>
          <a:blip r:embed="rId4"/>
          <a:stretch>
            <a:fillRect/>
          </a:stretch>
        </p:blipFill>
        <p:spPr>
          <a:xfrm>
            <a:off x="2035985" y="0"/>
            <a:ext cx="8159518" cy="6858000"/>
          </a:xfrm>
          <a:prstGeom prst="rect">
            <a:avLst/>
          </a:prstGeom>
        </p:spPr>
      </p:pic>
      <p:sp>
        <p:nvSpPr>
          <p:cNvPr id="8" name="TextBox 100">
            <a:extLst>
              <a:ext uri="{FF2B5EF4-FFF2-40B4-BE49-F238E27FC236}">
                <a16:creationId xmlns:a16="http://schemas.microsoft.com/office/drawing/2014/main" id="{C7E15D82-0596-8A4A-B88F-029733C3591F}"/>
              </a:ext>
            </a:extLst>
          </p:cNvPr>
          <p:cNvSpPr txBox="1"/>
          <p:nvPr/>
        </p:nvSpPr>
        <p:spPr>
          <a:xfrm>
            <a:off x="775136" y="1297296"/>
            <a:ext cx="7318949" cy="923336"/>
          </a:xfrm>
          <a:prstGeom prst="rect">
            <a:avLst/>
          </a:prstGeom>
          <a:noFill/>
        </p:spPr>
        <p:txBody>
          <a:bodyPr wrap="square" lIns="91445" tIns="45723" rIns="91445" bIns="45723" rtlCol="0">
            <a:spAutoFit/>
          </a:bodyPr>
          <a:lstStyle/>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Runnable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Thread</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Callable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a:extLst>
              <a:ext uri="{FF2B5EF4-FFF2-40B4-BE49-F238E27FC236}">
                <a16:creationId xmlns:a16="http://schemas.microsoft.com/office/drawing/2014/main" id="{81032812-10A9-8344-99CE-3417FCCAE9A7}"/>
              </a:ext>
            </a:extLst>
          </p:cNvPr>
          <p:cNvPicPr>
            <a:picLocks noChangeAspect="1"/>
          </p:cNvPicPr>
          <p:nvPr/>
        </p:nvPicPr>
        <p:blipFill>
          <a:blip r:embed="rId5"/>
          <a:stretch>
            <a:fillRect/>
          </a:stretch>
        </p:blipFill>
        <p:spPr>
          <a:xfrm>
            <a:off x="2035985" y="616044"/>
            <a:ext cx="7747000" cy="3822700"/>
          </a:xfrm>
          <a:prstGeom prst="rect">
            <a:avLst/>
          </a:prstGeom>
        </p:spPr>
      </p:pic>
      <p:pic>
        <p:nvPicPr>
          <p:cNvPr id="2" name="图片 1">
            <a:extLst>
              <a:ext uri="{FF2B5EF4-FFF2-40B4-BE49-F238E27FC236}">
                <a16:creationId xmlns:a16="http://schemas.microsoft.com/office/drawing/2014/main" id="{3EFE73C0-9AD7-9045-968D-1651789AD04D}"/>
              </a:ext>
            </a:extLst>
          </p:cNvPr>
          <p:cNvPicPr>
            <a:picLocks noChangeAspect="1"/>
          </p:cNvPicPr>
          <p:nvPr/>
        </p:nvPicPr>
        <p:blipFill>
          <a:blip r:embed="rId6"/>
          <a:stretch>
            <a:fillRect/>
          </a:stretch>
        </p:blipFill>
        <p:spPr>
          <a:xfrm>
            <a:off x="5424274" y="-3038"/>
            <a:ext cx="6318431" cy="6858000"/>
          </a:xfrm>
          <a:prstGeom prst="rect">
            <a:avLst/>
          </a:prstGeom>
        </p:spPr>
      </p:pic>
    </p:spTree>
    <p:extLst>
      <p:ext uri="{BB962C8B-B14F-4D97-AF65-F5344CB8AC3E}">
        <p14:creationId xmlns:p14="http://schemas.microsoft.com/office/powerpoint/2010/main" val="22480161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4527623" y="1267571"/>
            <a:ext cx="7014411" cy="5471975"/>
          </a:xfrm>
          <a:prstGeom prst="rect">
            <a:avLst/>
          </a:prstGeom>
        </p:spPr>
      </p:pic>
      <p:pic>
        <p:nvPicPr>
          <p:cNvPr id="2" name="图片 1">
            <a:extLst>
              <a:ext uri="{FF2B5EF4-FFF2-40B4-BE49-F238E27FC236}">
                <a16:creationId xmlns:a16="http://schemas.microsoft.com/office/drawing/2014/main" id="{21625DDC-3B5E-5844-9D05-24E8F975EE2C}"/>
              </a:ext>
            </a:extLst>
          </p:cNvPr>
          <p:cNvPicPr>
            <a:picLocks noChangeAspect="1"/>
          </p:cNvPicPr>
          <p:nvPr/>
        </p:nvPicPr>
        <p:blipFill>
          <a:blip r:embed="rId4"/>
          <a:stretch>
            <a:fillRect/>
          </a:stretch>
        </p:blipFill>
        <p:spPr>
          <a:xfrm>
            <a:off x="507176" y="1152155"/>
            <a:ext cx="3886200" cy="4483100"/>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11396</TotalTime>
  <Words>36575</Words>
  <Application>Microsoft Macintosh PowerPoint</Application>
  <PresentationFormat>宽屏</PresentationFormat>
  <Paragraphs>1719</Paragraphs>
  <Slides>120</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120</vt:i4>
      </vt:variant>
    </vt:vector>
  </HeadingPairs>
  <TitlesOfParts>
    <vt:vector size="128"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1299</cp:revision>
  <dcterms:created xsi:type="dcterms:W3CDTF">2018-01-27T02:13:00Z</dcterms:created>
  <dcterms:modified xsi:type="dcterms:W3CDTF">2018-11-13T01:24:01Z</dcterms:modified>
</cp:coreProperties>
</file>